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76" r:id="rId3"/>
    <p:sldId id="273" r:id="rId4"/>
    <p:sldId id="272" r:id="rId5"/>
    <p:sldId id="271" r:id="rId6"/>
    <p:sldId id="258" r:id="rId7"/>
    <p:sldId id="275" r:id="rId8"/>
    <p:sldId id="267" r:id="rId9"/>
    <p:sldId id="278" r:id="rId10"/>
    <p:sldId id="279" r:id="rId11"/>
    <p:sldId id="260" r:id="rId12"/>
    <p:sldId id="274" r:id="rId13"/>
    <p:sldId id="277"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5" d="100"/>
          <a:sy n="75" d="100"/>
        </p:scale>
        <p:origin x="974" y="-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10.png>
</file>

<file path=ppt/media/image11.jp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F6AC24-C7F2-4EC9-9CF1-900C484A15A4}" type="datetimeFigureOut">
              <a:rPr lang="en-IN" smtClean="0"/>
              <a:t>13-02-2025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1CB161-446F-4E7B-8EEA-BF6664BF6F5B}" type="slidenum">
              <a:rPr lang="en-IN" smtClean="0"/>
              <a:t>‹#›</a:t>
            </a:fld>
            <a:endParaRPr lang="en-IN"/>
          </a:p>
        </p:txBody>
      </p:sp>
    </p:spTree>
    <p:extLst>
      <p:ext uri="{BB962C8B-B14F-4D97-AF65-F5344CB8AC3E}">
        <p14:creationId xmlns:p14="http://schemas.microsoft.com/office/powerpoint/2010/main" val="3389647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C1CB161-446F-4E7B-8EEA-BF6664BF6F5B}" type="slidenum">
              <a:rPr lang="en-IN" smtClean="0"/>
              <a:t>11</a:t>
            </a:fld>
            <a:endParaRPr lang="en-IN"/>
          </a:p>
        </p:txBody>
      </p:sp>
    </p:spTree>
    <p:extLst>
      <p:ext uri="{BB962C8B-B14F-4D97-AF65-F5344CB8AC3E}">
        <p14:creationId xmlns:p14="http://schemas.microsoft.com/office/powerpoint/2010/main" val="36017671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9EBB4-E9E9-DF92-D39B-ABD1821F23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25BA0AD-0220-C924-1AEB-B3D182D571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03D0A9E-594B-8C98-6160-39B28661CF38}"/>
              </a:ext>
            </a:extLst>
          </p:cNvPr>
          <p:cNvSpPr>
            <a:spLocks noGrp="1"/>
          </p:cNvSpPr>
          <p:nvPr>
            <p:ph type="dt" sz="half" idx="10"/>
          </p:nvPr>
        </p:nvSpPr>
        <p:spPr/>
        <p:txBody>
          <a:bodyPr/>
          <a:lstStyle/>
          <a:p>
            <a:fld id="{735EAE0C-6EF3-4A17-89F3-5D4120E34060}" type="datetimeFigureOut">
              <a:rPr lang="en-IN" smtClean="0"/>
              <a:t>13-02-2025</a:t>
            </a:fld>
            <a:endParaRPr lang="en-IN"/>
          </a:p>
        </p:txBody>
      </p:sp>
      <p:sp>
        <p:nvSpPr>
          <p:cNvPr id="5" name="Footer Placeholder 4">
            <a:extLst>
              <a:ext uri="{FF2B5EF4-FFF2-40B4-BE49-F238E27FC236}">
                <a16:creationId xmlns:a16="http://schemas.microsoft.com/office/drawing/2014/main" id="{4EF2FC33-61EE-FCA0-4FC0-DDE3B780A24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25730DB-2F55-EC04-6CE1-2F594E13CE8B}"/>
              </a:ext>
            </a:extLst>
          </p:cNvPr>
          <p:cNvSpPr>
            <a:spLocks noGrp="1"/>
          </p:cNvSpPr>
          <p:nvPr>
            <p:ph type="sldNum" sz="quarter" idx="12"/>
          </p:nvPr>
        </p:nvSpPr>
        <p:spPr/>
        <p:txBody>
          <a:bodyPr/>
          <a:lstStyle/>
          <a:p>
            <a:fld id="{1DA31B48-123D-4558-A2DA-9FF2D773EF9B}" type="slidenum">
              <a:rPr lang="en-IN" smtClean="0"/>
              <a:t>‹#›</a:t>
            </a:fld>
            <a:endParaRPr lang="en-IN"/>
          </a:p>
        </p:txBody>
      </p:sp>
    </p:spTree>
    <p:extLst>
      <p:ext uri="{BB962C8B-B14F-4D97-AF65-F5344CB8AC3E}">
        <p14:creationId xmlns:p14="http://schemas.microsoft.com/office/powerpoint/2010/main" val="41784634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571E-6B65-676A-4FF1-6514F576D01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1B580BE-BD1A-8006-2ACC-4FC50D180A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3C66E02-6B94-D2B6-FD72-B8ECE4E9A3FF}"/>
              </a:ext>
            </a:extLst>
          </p:cNvPr>
          <p:cNvSpPr>
            <a:spLocks noGrp="1"/>
          </p:cNvSpPr>
          <p:nvPr>
            <p:ph type="dt" sz="half" idx="10"/>
          </p:nvPr>
        </p:nvSpPr>
        <p:spPr/>
        <p:txBody>
          <a:bodyPr/>
          <a:lstStyle/>
          <a:p>
            <a:fld id="{735EAE0C-6EF3-4A17-89F3-5D4120E34060}" type="datetimeFigureOut">
              <a:rPr lang="en-IN" smtClean="0"/>
              <a:t>13-02-2025</a:t>
            </a:fld>
            <a:endParaRPr lang="en-IN"/>
          </a:p>
        </p:txBody>
      </p:sp>
      <p:sp>
        <p:nvSpPr>
          <p:cNvPr id="5" name="Footer Placeholder 4">
            <a:extLst>
              <a:ext uri="{FF2B5EF4-FFF2-40B4-BE49-F238E27FC236}">
                <a16:creationId xmlns:a16="http://schemas.microsoft.com/office/drawing/2014/main" id="{25C05062-CD19-B712-A798-2E6A6C250A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D4FAA7-012F-EEB9-0A6C-C74E147B5742}"/>
              </a:ext>
            </a:extLst>
          </p:cNvPr>
          <p:cNvSpPr>
            <a:spLocks noGrp="1"/>
          </p:cNvSpPr>
          <p:nvPr>
            <p:ph type="sldNum" sz="quarter" idx="12"/>
          </p:nvPr>
        </p:nvSpPr>
        <p:spPr/>
        <p:txBody>
          <a:bodyPr/>
          <a:lstStyle/>
          <a:p>
            <a:fld id="{1DA31B48-123D-4558-A2DA-9FF2D773EF9B}" type="slidenum">
              <a:rPr lang="en-IN" smtClean="0"/>
              <a:t>‹#›</a:t>
            </a:fld>
            <a:endParaRPr lang="en-IN"/>
          </a:p>
        </p:txBody>
      </p:sp>
    </p:spTree>
    <p:extLst>
      <p:ext uri="{BB962C8B-B14F-4D97-AF65-F5344CB8AC3E}">
        <p14:creationId xmlns:p14="http://schemas.microsoft.com/office/powerpoint/2010/main" val="1698157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632C507-4B51-5C6B-55A4-F737E0E39FD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332F939-CE5D-DEF5-B5EE-24E7C8FACD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CD3450E-8AF3-DD9F-718A-98F8E53B6204}"/>
              </a:ext>
            </a:extLst>
          </p:cNvPr>
          <p:cNvSpPr>
            <a:spLocks noGrp="1"/>
          </p:cNvSpPr>
          <p:nvPr>
            <p:ph type="dt" sz="half" idx="10"/>
          </p:nvPr>
        </p:nvSpPr>
        <p:spPr/>
        <p:txBody>
          <a:bodyPr/>
          <a:lstStyle/>
          <a:p>
            <a:fld id="{735EAE0C-6EF3-4A17-89F3-5D4120E34060}" type="datetimeFigureOut">
              <a:rPr lang="en-IN" smtClean="0"/>
              <a:t>13-02-2025</a:t>
            </a:fld>
            <a:endParaRPr lang="en-IN"/>
          </a:p>
        </p:txBody>
      </p:sp>
      <p:sp>
        <p:nvSpPr>
          <p:cNvPr id="5" name="Footer Placeholder 4">
            <a:extLst>
              <a:ext uri="{FF2B5EF4-FFF2-40B4-BE49-F238E27FC236}">
                <a16:creationId xmlns:a16="http://schemas.microsoft.com/office/drawing/2014/main" id="{CCA1D9E6-EA0B-05AD-28BF-80E8806CAC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7085478-D8DF-D2C2-00A2-8CCD21739C8F}"/>
              </a:ext>
            </a:extLst>
          </p:cNvPr>
          <p:cNvSpPr>
            <a:spLocks noGrp="1"/>
          </p:cNvSpPr>
          <p:nvPr>
            <p:ph type="sldNum" sz="quarter" idx="12"/>
          </p:nvPr>
        </p:nvSpPr>
        <p:spPr/>
        <p:txBody>
          <a:bodyPr/>
          <a:lstStyle/>
          <a:p>
            <a:fld id="{1DA31B48-123D-4558-A2DA-9FF2D773EF9B}" type="slidenum">
              <a:rPr lang="en-IN" smtClean="0"/>
              <a:t>‹#›</a:t>
            </a:fld>
            <a:endParaRPr lang="en-IN"/>
          </a:p>
        </p:txBody>
      </p:sp>
    </p:spTree>
    <p:extLst>
      <p:ext uri="{BB962C8B-B14F-4D97-AF65-F5344CB8AC3E}">
        <p14:creationId xmlns:p14="http://schemas.microsoft.com/office/powerpoint/2010/main" val="1768915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B7883-446B-CA5C-0D82-FEAE3C27E94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33A4B05-80CB-2528-DA82-FF2533FD8C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C6D8CA0-7EC6-ECAE-F668-2EB41CE6C091}"/>
              </a:ext>
            </a:extLst>
          </p:cNvPr>
          <p:cNvSpPr>
            <a:spLocks noGrp="1"/>
          </p:cNvSpPr>
          <p:nvPr>
            <p:ph type="dt" sz="half" idx="10"/>
          </p:nvPr>
        </p:nvSpPr>
        <p:spPr/>
        <p:txBody>
          <a:bodyPr/>
          <a:lstStyle/>
          <a:p>
            <a:fld id="{735EAE0C-6EF3-4A17-89F3-5D4120E34060}" type="datetimeFigureOut">
              <a:rPr lang="en-IN" smtClean="0"/>
              <a:t>13-02-2025</a:t>
            </a:fld>
            <a:endParaRPr lang="en-IN"/>
          </a:p>
        </p:txBody>
      </p:sp>
      <p:sp>
        <p:nvSpPr>
          <p:cNvPr id="5" name="Footer Placeholder 4">
            <a:extLst>
              <a:ext uri="{FF2B5EF4-FFF2-40B4-BE49-F238E27FC236}">
                <a16:creationId xmlns:a16="http://schemas.microsoft.com/office/drawing/2014/main" id="{BC27BFB9-A4AD-BE51-A37D-8694245B105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A4F479-99E5-1650-E75B-7D2BAE2E7FDD}"/>
              </a:ext>
            </a:extLst>
          </p:cNvPr>
          <p:cNvSpPr>
            <a:spLocks noGrp="1"/>
          </p:cNvSpPr>
          <p:nvPr>
            <p:ph type="sldNum" sz="quarter" idx="12"/>
          </p:nvPr>
        </p:nvSpPr>
        <p:spPr/>
        <p:txBody>
          <a:bodyPr/>
          <a:lstStyle/>
          <a:p>
            <a:fld id="{1DA31B48-123D-4558-A2DA-9FF2D773EF9B}" type="slidenum">
              <a:rPr lang="en-IN" smtClean="0"/>
              <a:t>‹#›</a:t>
            </a:fld>
            <a:endParaRPr lang="en-IN"/>
          </a:p>
        </p:txBody>
      </p:sp>
    </p:spTree>
    <p:extLst>
      <p:ext uri="{BB962C8B-B14F-4D97-AF65-F5344CB8AC3E}">
        <p14:creationId xmlns:p14="http://schemas.microsoft.com/office/powerpoint/2010/main" val="1493774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72FC5-EF34-7774-0FD8-A2A7431487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86DB9E6-1DE6-54DC-C8E2-3AED9BB97E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3F39B4-D481-ECFD-2442-A5FF83FD50F4}"/>
              </a:ext>
            </a:extLst>
          </p:cNvPr>
          <p:cNvSpPr>
            <a:spLocks noGrp="1"/>
          </p:cNvSpPr>
          <p:nvPr>
            <p:ph type="dt" sz="half" idx="10"/>
          </p:nvPr>
        </p:nvSpPr>
        <p:spPr/>
        <p:txBody>
          <a:bodyPr/>
          <a:lstStyle/>
          <a:p>
            <a:fld id="{735EAE0C-6EF3-4A17-89F3-5D4120E34060}" type="datetimeFigureOut">
              <a:rPr lang="en-IN" smtClean="0"/>
              <a:t>13-02-2025</a:t>
            </a:fld>
            <a:endParaRPr lang="en-IN"/>
          </a:p>
        </p:txBody>
      </p:sp>
      <p:sp>
        <p:nvSpPr>
          <p:cNvPr id="5" name="Footer Placeholder 4">
            <a:extLst>
              <a:ext uri="{FF2B5EF4-FFF2-40B4-BE49-F238E27FC236}">
                <a16:creationId xmlns:a16="http://schemas.microsoft.com/office/drawing/2014/main" id="{B2A18517-8570-BEF6-DF24-500E06D9976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48BF9F-D444-B3AA-DE0C-6B91CB758B9B}"/>
              </a:ext>
            </a:extLst>
          </p:cNvPr>
          <p:cNvSpPr>
            <a:spLocks noGrp="1"/>
          </p:cNvSpPr>
          <p:nvPr>
            <p:ph type="sldNum" sz="quarter" idx="12"/>
          </p:nvPr>
        </p:nvSpPr>
        <p:spPr/>
        <p:txBody>
          <a:bodyPr/>
          <a:lstStyle/>
          <a:p>
            <a:fld id="{1DA31B48-123D-4558-A2DA-9FF2D773EF9B}" type="slidenum">
              <a:rPr lang="en-IN" smtClean="0"/>
              <a:t>‹#›</a:t>
            </a:fld>
            <a:endParaRPr lang="en-IN"/>
          </a:p>
        </p:txBody>
      </p:sp>
    </p:spTree>
    <p:extLst>
      <p:ext uri="{BB962C8B-B14F-4D97-AF65-F5344CB8AC3E}">
        <p14:creationId xmlns:p14="http://schemas.microsoft.com/office/powerpoint/2010/main" val="254542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F70E2-175F-B10F-13FA-AF1052FA7AE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B7F39D3-0DC2-08A1-330A-2E6FB7C807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2ED8C0F-1F4A-F21A-AFEE-53FD864CB55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EEEA6B9-6FF7-961B-8D66-15FFB94CB0BE}"/>
              </a:ext>
            </a:extLst>
          </p:cNvPr>
          <p:cNvSpPr>
            <a:spLocks noGrp="1"/>
          </p:cNvSpPr>
          <p:nvPr>
            <p:ph type="dt" sz="half" idx="10"/>
          </p:nvPr>
        </p:nvSpPr>
        <p:spPr/>
        <p:txBody>
          <a:bodyPr/>
          <a:lstStyle/>
          <a:p>
            <a:fld id="{735EAE0C-6EF3-4A17-89F3-5D4120E34060}" type="datetimeFigureOut">
              <a:rPr lang="en-IN" smtClean="0"/>
              <a:t>13-02-2025</a:t>
            </a:fld>
            <a:endParaRPr lang="en-IN"/>
          </a:p>
        </p:txBody>
      </p:sp>
      <p:sp>
        <p:nvSpPr>
          <p:cNvPr id="6" name="Footer Placeholder 5">
            <a:extLst>
              <a:ext uri="{FF2B5EF4-FFF2-40B4-BE49-F238E27FC236}">
                <a16:creationId xmlns:a16="http://schemas.microsoft.com/office/drawing/2014/main" id="{C47CB725-4A38-399B-9BC7-55013786B0B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D1AB247-2792-12EE-AC93-CF32004A261C}"/>
              </a:ext>
            </a:extLst>
          </p:cNvPr>
          <p:cNvSpPr>
            <a:spLocks noGrp="1"/>
          </p:cNvSpPr>
          <p:nvPr>
            <p:ph type="sldNum" sz="quarter" idx="12"/>
          </p:nvPr>
        </p:nvSpPr>
        <p:spPr/>
        <p:txBody>
          <a:bodyPr/>
          <a:lstStyle/>
          <a:p>
            <a:fld id="{1DA31B48-123D-4558-A2DA-9FF2D773EF9B}" type="slidenum">
              <a:rPr lang="en-IN" smtClean="0"/>
              <a:t>‹#›</a:t>
            </a:fld>
            <a:endParaRPr lang="en-IN"/>
          </a:p>
        </p:txBody>
      </p:sp>
    </p:spTree>
    <p:extLst>
      <p:ext uri="{BB962C8B-B14F-4D97-AF65-F5344CB8AC3E}">
        <p14:creationId xmlns:p14="http://schemas.microsoft.com/office/powerpoint/2010/main" val="1604977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D94A4-A898-F843-7390-1EDDE8BCE9F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8CB5902-09C5-6182-3731-71EEBB677F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A739B6-2FEB-7736-39BD-5A1265B2E7A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97B14EF-609A-D76D-47A3-0E7360BDBF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531B89-3FC9-8A76-0245-8787FCC4235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459EDAC-DF3E-B738-A9DC-C4FD1EEA6697}"/>
              </a:ext>
            </a:extLst>
          </p:cNvPr>
          <p:cNvSpPr>
            <a:spLocks noGrp="1"/>
          </p:cNvSpPr>
          <p:nvPr>
            <p:ph type="dt" sz="half" idx="10"/>
          </p:nvPr>
        </p:nvSpPr>
        <p:spPr/>
        <p:txBody>
          <a:bodyPr/>
          <a:lstStyle/>
          <a:p>
            <a:fld id="{735EAE0C-6EF3-4A17-89F3-5D4120E34060}" type="datetimeFigureOut">
              <a:rPr lang="en-IN" smtClean="0"/>
              <a:t>13-02-2025</a:t>
            </a:fld>
            <a:endParaRPr lang="en-IN"/>
          </a:p>
        </p:txBody>
      </p:sp>
      <p:sp>
        <p:nvSpPr>
          <p:cNvPr id="8" name="Footer Placeholder 7">
            <a:extLst>
              <a:ext uri="{FF2B5EF4-FFF2-40B4-BE49-F238E27FC236}">
                <a16:creationId xmlns:a16="http://schemas.microsoft.com/office/drawing/2014/main" id="{1FE97BAA-1DAA-89C8-805D-1D0A261F2B9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FE679A8-0CCE-FD26-8594-3F5193A03FFC}"/>
              </a:ext>
            </a:extLst>
          </p:cNvPr>
          <p:cNvSpPr>
            <a:spLocks noGrp="1"/>
          </p:cNvSpPr>
          <p:nvPr>
            <p:ph type="sldNum" sz="quarter" idx="12"/>
          </p:nvPr>
        </p:nvSpPr>
        <p:spPr/>
        <p:txBody>
          <a:bodyPr/>
          <a:lstStyle/>
          <a:p>
            <a:fld id="{1DA31B48-123D-4558-A2DA-9FF2D773EF9B}" type="slidenum">
              <a:rPr lang="en-IN" smtClean="0"/>
              <a:t>‹#›</a:t>
            </a:fld>
            <a:endParaRPr lang="en-IN"/>
          </a:p>
        </p:txBody>
      </p:sp>
    </p:spTree>
    <p:extLst>
      <p:ext uri="{BB962C8B-B14F-4D97-AF65-F5344CB8AC3E}">
        <p14:creationId xmlns:p14="http://schemas.microsoft.com/office/powerpoint/2010/main" val="3182671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495B9-01C0-277A-AA72-F77A29477EE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38C537F-93BC-0B8B-83F8-64D21A80B736}"/>
              </a:ext>
            </a:extLst>
          </p:cNvPr>
          <p:cNvSpPr>
            <a:spLocks noGrp="1"/>
          </p:cNvSpPr>
          <p:nvPr>
            <p:ph type="dt" sz="half" idx="10"/>
          </p:nvPr>
        </p:nvSpPr>
        <p:spPr/>
        <p:txBody>
          <a:bodyPr/>
          <a:lstStyle/>
          <a:p>
            <a:fld id="{735EAE0C-6EF3-4A17-89F3-5D4120E34060}" type="datetimeFigureOut">
              <a:rPr lang="en-IN" smtClean="0"/>
              <a:t>13-02-2025</a:t>
            </a:fld>
            <a:endParaRPr lang="en-IN"/>
          </a:p>
        </p:txBody>
      </p:sp>
      <p:sp>
        <p:nvSpPr>
          <p:cNvPr id="4" name="Footer Placeholder 3">
            <a:extLst>
              <a:ext uri="{FF2B5EF4-FFF2-40B4-BE49-F238E27FC236}">
                <a16:creationId xmlns:a16="http://schemas.microsoft.com/office/drawing/2014/main" id="{A7457D3B-428C-CFF2-C32D-7B0EE6C70DE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2EB1709-E4E0-1EF5-8A98-B3B1734E70D8}"/>
              </a:ext>
            </a:extLst>
          </p:cNvPr>
          <p:cNvSpPr>
            <a:spLocks noGrp="1"/>
          </p:cNvSpPr>
          <p:nvPr>
            <p:ph type="sldNum" sz="quarter" idx="12"/>
          </p:nvPr>
        </p:nvSpPr>
        <p:spPr/>
        <p:txBody>
          <a:bodyPr/>
          <a:lstStyle/>
          <a:p>
            <a:fld id="{1DA31B48-123D-4558-A2DA-9FF2D773EF9B}" type="slidenum">
              <a:rPr lang="en-IN" smtClean="0"/>
              <a:t>‹#›</a:t>
            </a:fld>
            <a:endParaRPr lang="en-IN"/>
          </a:p>
        </p:txBody>
      </p:sp>
    </p:spTree>
    <p:extLst>
      <p:ext uri="{BB962C8B-B14F-4D97-AF65-F5344CB8AC3E}">
        <p14:creationId xmlns:p14="http://schemas.microsoft.com/office/powerpoint/2010/main" val="4293109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3862D4-39C7-E606-F438-A815F258F775}"/>
              </a:ext>
            </a:extLst>
          </p:cNvPr>
          <p:cNvSpPr>
            <a:spLocks noGrp="1"/>
          </p:cNvSpPr>
          <p:nvPr>
            <p:ph type="dt" sz="half" idx="10"/>
          </p:nvPr>
        </p:nvSpPr>
        <p:spPr/>
        <p:txBody>
          <a:bodyPr/>
          <a:lstStyle/>
          <a:p>
            <a:fld id="{735EAE0C-6EF3-4A17-89F3-5D4120E34060}" type="datetimeFigureOut">
              <a:rPr lang="en-IN" smtClean="0"/>
              <a:t>13-02-2025</a:t>
            </a:fld>
            <a:endParaRPr lang="en-IN"/>
          </a:p>
        </p:txBody>
      </p:sp>
      <p:sp>
        <p:nvSpPr>
          <p:cNvPr id="3" name="Footer Placeholder 2">
            <a:extLst>
              <a:ext uri="{FF2B5EF4-FFF2-40B4-BE49-F238E27FC236}">
                <a16:creationId xmlns:a16="http://schemas.microsoft.com/office/drawing/2014/main" id="{814B9A8C-D80C-7F21-8C3E-4732C3E57CA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ABDB9A9-6C26-FDC8-1A0F-9D0CD0638833}"/>
              </a:ext>
            </a:extLst>
          </p:cNvPr>
          <p:cNvSpPr>
            <a:spLocks noGrp="1"/>
          </p:cNvSpPr>
          <p:nvPr>
            <p:ph type="sldNum" sz="quarter" idx="12"/>
          </p:nvPr>
        </p:nvSpPr>
        <p:spPr/>
        <p:txBody>
          <a:bodyPr/>
          <a:lstStyle/>
          <a:p>
            <a:fld id="{1DA31B48-123D-4558-A2DA-9FF2D773EF9B}" type="slidenum">
              <a:rPr lang="en-IN" smtClean="0"/>
              <a:t>‹#›</a:t>
            </a:fld>
            <a:endParaRPr lang="en-IN"/>
          </a:p>
        </p:txBody>
      </p:sp>
    </p:spTree>
    <p:extLst>
      <p:ext uri="{BB962C8B-B14F-4D97-AF65-F5344CB8AC3E}">
        <p14:creationId xmlns:p14="http://schemas.microsoft.com/office/powerpoint/2010/main" val="4050258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8C702-7B79-F37C-7FB3-D3F0F723CC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968612C-6F72-AF6B-97E2-5E6A9AD658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3D14070-98BF-4472-0BCE-74BDC2BEAE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772614-B9D0-E33B-BEA1-C4978A5A90E4}"/>
              </a:ext>
            </a:extLst>
          </p:cNvPr>
          <p:cNvSpPr>
            <a:spLocks noGrp="1"/>
          </p:cNvSpPr>
          <p:nvPr>
            <p:ph type="dt" sz="half" idx="10"/>
          </p:nvPr>
        </p:nvSpPr>
        <p:spPr/>
        <p:txBody>
          <a:bodyPr/>
          <a:lstStyle/>
          <a:p>
            <a:fld id="{735EAE0C-6EF3-4A17-89F3-5D4120E34060}" type="datetimeFigureOut">
              <a:rPr lang="en-IN" smtClean="0"/>
              <a:t>13-02-2025</a:t>
            </a:fld>
            <a:endParaRPr lang="en-IN"/>
          </a:p>
        </p:txBody>
      </p:sp>
      <p:sp>
        <p:nvSpPr>
          <p:cNvPr id="6" name="Footer Placeholder 5">
            <a:extLst>
              <a:ext uri="{FF2B5EF4-FFF2-40B4-BE49-F238E27FC236}">
                <a16:creationId xmlns:a16="http://schemas.microsoft.com/office/drawing/2014/main" id="{17FF7C02-588F-CA0A-A440-83E21605B07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4C32301-A51F-FA30-4755-9EA5D070CE51}"/>
              </a:ext>
            </a:extLst>
          </p:cNvPr>
          <p:cNvSpPr>
            <a:spLocks noGrp="1"/>
          </p:cNvSpPr>
          <p:nvPr>
            <p:ph type="sldNum" sz="quarter" idx="12"/>
          </p:nvPr>
        </p:nvSpPr>
        <p:spPr/>
        <p:txBody>
          <a:bodyPr/>
          <a:lstStyle/>
          <a:p>
            <a:fld id="{1DA31B48-123D-4558-A2DA-9FF2D773EF9B}" type="slidenum">
              <a:rPr lang="en-IN" smtClean="0"/>
              <a:t>‹#›</a:t>
            </a:fld>
            <a:endParaRPr lang="en-IN"/>
          </a:p>
        </p:txBody>
      </p:sp>
    </p:spTree>
    <p:extLst>
      <p:ext uri="{BB962C8B-B14F-4D97-AF65-F5344CB8AC3E}">
        <p14:creationId xmlns:p14="http://schemas.microsoft.com/office/powerpoint/2010/main" val="2261578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58496-42F2-B6F6-AA2D-AA0CA9B4DB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7392FAD-B590-CC50-B6F8-774219734F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551FAD1-B53F-E974-0900-B76DDD62B6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666B58-D54E-D7E9-FB4F-B3667966C908}"/>
              </a:ext>
            </a:extLst>
          </p:cNvPr>
          <p:cNvSpPr>
            <a:spLocks noGrp="1"/>
          </p:cNvSpPr>
          <p:nvPr>
            <p:ph type="dt" sz="half" idx="10"/>
          </p:nvPr>
        </p:nvSpPr>
        <p:spPr/>
        <p:txBody>
          <a:bodyPr/>
          <a:lstStyle/>
          <a:p>
            <a:fld id="{735EAE0C-6EF3-4A17-89F3-5D4120E34060}" type="datetimeFigureOut">
              <a:rPr lang="en-IN" smtClean="0"/>
              <a:t>13-02-2025</a:t>
            </a:fld>
            <a:endParaRPr lang="en-IN"/>
          </a:p>
        </p:txBody>
      </p:sp>
      <p:sp>
        <p:nvSpPr>
          <p:cNvPr id="6" name="Footer Placeholder 5">
            <a:extLst>
              <a:ext uri="{FF2B5EF4-FFF2-40B4-BE49-F238E27FC236}">
                <a16:creationId xmlns:a16="http://schemas.microsoft.com/office/drawing/2014/main" id="{45FB816F-D1EA-2745-2076-1B494793B2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5C7B8A3-2FD4-142E-DF68-048F50E447BF}"/>
              </a:ext>
            </a:extLst>
          </p:cNvPr>
          <p:cNvSpPr>
            <a:spLocks noGrp="1"/>
          </p:cNvSpPr>
          <p:nvPr>
            <p:ph type="sldNum" sz="quarter" idx="12"/>
          </p:nvPr>
        </p:nvSpPr>
        <p:spPr/>
        <p:txBody>
          <a:bodyPr/>
          <a:lstStyle/>
          <a:p>
            <a:fld id="{1DA31B48-123D-4558-A2DA-9FF2D773EF9B}" type="slidenum">
              <a:rPr lang="en-IN" smtClean="0"/>
              <a:t>‹#›</a:t>
            </a:fld>
            <a:endParaRPr lang="en-IN"/>
          </a:p>
        </p:txBody>
      </p:sp>
    </p:spTree>
    <p:extLst>
      <p:ext uri="{BB962C8B-B14F-4D97-AF65-F5344CB8AC3E}">
        <p14:creationId xmlns:p14="http://schemas.microsoft.com/office/powerpoint/2010/main" val="3982479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E56595-8F0A-F1F0-0B2B-D776651FA6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846F6E0-ABC3-F5AC-B741-A5B6FC062C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5BDB62-C096-E546-BCB0-1EEEF97DE0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5EAE0C-6EF3-4A17-89F3-5D4120E34060}" type="datetimeFigureOut">
              <a:rPr lang="en-IN" smtClean="0"/>
              <a:t>13-02-2025</a:t>
            </a:fld>
            <a:endParaRPr lang="en-IN"/>
          </a:p>
        </p:txBody>
      </p:sp>
      <p:sp>
        <p:nvSpPr>
          <p:cNvPr id="5" name="Footer Placeholder 4">
            <a:extLst>
              <a:ext uri="{FF2B5EF4-FFF2-40B4-BE49-F238E27FC236}">
                <a16:creationId xmlns:a16="http://schemas.microsoft.com/office/drawing/2014/main" id="{16BE33FA-E27A-0D7E-EA7A-49A24D0EA0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C81C7C1-2846-54A4-9A19-233E73D614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A31B48-123D-4558-A2DA-9FF2D773EF9B}" type="slidenum">
              <a:rPr lang="en-IN" smtClean="0"/>
              <a:t>‹#›</a:t>
            </a:fld>
            <a:endParaRPr lang="en-IN"/>
          </a:p>
        </p:txBody>
      </p:sp>
    </p:spTree>
    <p:extLst>
      <p:ext uri="{BB962C8B-B14F-4D97-AF65-F5344CB8AC3E}">
        <p14:creationId xmlns:p14="http://schemas.microsoft.com/office/powerpoint/2010/main" val="23297628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07E1C263-B689-CF1C-082C-F4AE033E3574}"/>
              </a:ext>
            </a:extLst>
          </p:cNvPr>
          <p:cNvGraphicFramePr>
            <a:graphicFrameLocks noGrp="1"/>
          </p:cNvGraphicFramePr>
          <p:nvPr>
            <p:extLst>
              <p:ext uri="{D42A27DB-BD31-4B8C-83A1-F6EECF244321}">
                <p14:modId xmlns:p14="http://schemas.microsoft.com/office/powerpoint/2010/main" val="2660290249"/>
              </p:ext>
            </p:extLst>
          </p:nvPr>
        </p:nvGraphicFramePr>
        <p:xfrm>
          <a:off x="-1" y="0"/>
          <a:ext cx="12192001" cy="6858000"/>
        </p:xfrm>
        <a:graphic>
          <a:graphicData uri="http://schemas.openxmlformats.org/drawingml/2006/table">
            <a:tbl>
              <a:tblPr firstRow="1" bandRow="1">
                <a:tableStyleId>{5C22544A-7EE6-4342-B048-85BDC9FD1C3A}</a:tableStyleId>
              </a:tblPr>
              <a:tblGrid>
                <a:gridCol w="12192001">
                  <a:extLst>
                    <a:ext uri="{9D8B030D-6E8A-4147-A177-3AD203B41FA5}">
                      <a16:colId xmlns:a16="http://schemas.microsoft.com/office/drawing/2014/main" val="3399244203"/>
                    </a:ext>
                  </a:extLst>
                </a:gridCol>
              </a:tblGrid>
              <a:tr h="6858000">
                <a:tc>
                  <a:txBody>
                    <a:bodyPr/>
                    <a:lstStyle/>
                    <a:p>
                      <a:endParaRPr lang="en-IN" dirty="0"/>
                    </a:p>
                  </a:txBody>
                  <a:tcPr>
                    <a:solidFill>
                      <a:schemeClr val="accent4">
                        <a:lumMod val="40000"/>
                        <a:lumOff val="60000"/>
                      </a:schemeClr>
                    </a:solidFill>
                  </a:tcPr>
                </a:tc>
                <a:extLst>
                  <a:ext uri="{0D108BD9-81ED-4DB2-BD59-A6C34878D82A}">
                    <a16:rowId xmlns:a16="http://schemas.microsoft.com/office/drawing/2014/main" val="534103993"/>
                  </a:ext>
                </a:extLst>
              </a:tr>
            </a:tbl>
          </a:graphicData>
        </a:graphic>
      </p:graphicFrame>
      <p:sp>
        <p:nvSpPr>
          <p:cNvPr id="7" name="Subtitle 2">
            <a:extLst>
              <a:ext uri="{FF2B5EF4-FFF2-40B4-BE49-F238E27FC236}">
                <a16:creationId xmlns:a16="http://schemas.microsoft.com/office/drawing/2014/main" id="{2CA6B1C1-C53C-34B6-1B90-EBAF4FAA5D8E}"/>
              </a:ext>
            </a:extLst>
          </p:cNvPr>
          <p:cNvSpPr>
            <a:spLocks noGrp="1"/>
          </p:cNvSpPr>
          <p:nvPr>
            <p:ph type="subTitle" idx="1"/>
          </p:nvPr>
        </p:nvSpPr>
        <p:spPr>
          <a:xfrm>
            <a:off x="2039007" y="5679146"/>
            <a:ext cx="8865297" cy="1173449"/>
          </a:xfrm>
        </p:spPr>
        <p:txBody>
          <a:bodyPr>
            <a:normAutofit/>
          </a:bodyPr>
          <a:lstStyle/>
          <a:p>
            <a:pPr algn="l"/>
            <a:r>
              <a:rPr lang="en-IN" sz="2800" b="1" dirty="0"/>
              <a:t>PROJECT :- </a:t>
            </a:r>
            <a:r>
              <a:rPr lang="en-US" b="1" dirty="0"/>
              <a:t>EDA FOR REAL STATE PRICING OF HOUSING DATA    </a:t>
            </a:r>
          </a:p>
          <a:p>
            <a:pPr algn="l"/>
            <a:r>
              <a:rPr lang="en-IN" sz="2800" b="1" dirty="0"/>
              <a:t>Name:- </a:t>
            </a:r>
            <a:r>
              <a:rPr lang="en-IN" b="1" dirty="0"/>
              <a:t>AMAN SHARMA</a:t>
            </a:r>
            <a:endParaRPr lang="en-IN" sz="2800" b="1" dirty="0"/>
          </a:p>
        </p:txBody>
      </p:sp>
      <p:pic>
        <p:nvPicPr>
          <p:cNvPr id="13" name="Picture 12">
            <a:extLst>
              <a:ext uri="{FF2B5EF4-FFF2-40B4-BE49-F238E27FC236}">
                <a16:creationId xmlns:a16="http://schemas.microsoft.com/office/drawing/2014/main" id="{7BDC8B8A-2D37-3B0D-32C2-B483003163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405"/>
            <a:ext cx="6369269" cy="5349071"/>
          </a:xfrm>
          <a:prstGeom prst="rect">
            <a:avLst/>
          </a:prstGeom>
        </p:spPr>
      </p:pic>
      <p:pic>
        <p:nvPicPr>
          <p:cNvPr id="14" name="Picture 13">
            <a:extLst>
              <a:ext uri="{FF2B5EF4-FFF2-40B4-BE49-F238E27FC236}">
                <a16:creationId xmlns:a16="http://schemas.microsoft.com/office/drawing/2014/main" id="{9362F5F6-25E8-E66B-A0A3-D8DAE207275D}"/>
              </a:ext>
            </a:extLst>
          </p:cNvPr>
          <p:cNvPicPr>
            <a:picLocks noChangeAspect="1"/>
          </p:cNvPicPr>
          <p:nvPr/>
        </p:nvPicPr>
        <p:blipFill>
          <a:blip r:embed="rId3">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tretch>
            <a:fillRect/>
          </a:stretch>
        </p:blipFill>
        <p:spPr>
          <a:xfrm>
            <a:off x="6369268" y="36169"/>
            <a:ext cx="5822732" cy="2643771"/>
          </a:xfrm>
          <a:prstGeom prst="rect">
            <a:avLst/>
          </a:prstGeom>
          <a:solidFill>
            <a:schemeClr val="tx2"/>
          </a:solidFill>
          <a:ln>
            <a:solidFill>
              <a:schemeClr val="bg1"/>
            </a:solidFill>
          </a:ln>
          <a:effectLst>
            <a:softEdge rad="112500"/>
          </a:effectLst>
        </p:spPr>
      </p:pic>
      <p:sp>
        <p:nvSpPr>
          <p:cNvPr id="15" name="Arrow: Right 14">
            <a:extLst>
              <a:ext uri="{FF2B5EF4-FFF2-40B4-BE49-F238E27FC236}">
                <a16:creationId xmlns:a16="http://schemas.microsoft.com/office/drawing/2014/main" id="{3B747DA6-3A80-82AA-311B-C3CD885E3418}"/>
              </a:ext>
            </a:extLst>
          </p:cNvPr>
          <p:cNvSpPr/>
          <p:nvPr/>
        </p:nvSpPr>
        <p:spPr>
          <a:xfrm>
            <a:off x="-2" y="5679146"/>
            <a:ext cx="1409333" cy="892831"/>
          </a:xfrm>
          <a:prstGeom prst="rightArrow">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61634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302184-031E-D16C-95A9-282F441340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2400"/>
            <a:ext cx="12435840" cy="7010400"/>
          </a:xfrm>
          <a:prstGeom prst="rect">
            <a:avLst/>
          </a:prstGeom>
        </p:spPr>
      </p:pic>
    </p:spTree>
    <p:extLst>
      <p:ext uri="{BB962C8B-B14F-4D97-AF65-F5344CB8AC3E}">
        <p14:creationId xmlns:p14="http://schemas.microsoft.com/office/powerpoint/2010/main" val="1297938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5BB1D75-2037-F759-8F0D-1BCD6C67EE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92D050"/>
          </a:solidFill>
        </p:spPr>
      </p:pic>
    </p:spTree>
    <p:extLst>
      <p:ext uri="{BB962C8B-B14F-4D97-AF65-F5344CB8AC3E}">
        <p14:creationId xmlns:p14="http://schemas.microsoft.com/office/powerpoint/2010/main" val="37900033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067AF2C-7994-DB58-49BE-B0CC3944B8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23" y="0"/>
            <a:ext cx="12102353" cy="6858000"/>
          </a:xfrm>
          <a:prstGeom prst="rect">
            <a:avLst/>
          </a:prstGeom>
        </p:spPr>
      </p:pic>
    </p:spTree>
    <p:extLst>
      <p:ext uri="{BB962C8B-B14F-4D97-AF65-F5344CB8AC3E}">
        <p14:creationId xmlns:p14="http://schemas.microsoft.com/office/powerpoint/2010/main" val="1401215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F1696E2-CB37-45C7-3587-7C276A0378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05342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3DB29F8-F674-AE66-F712-A9441F84019F}"/>
              </a:ext>
            </a:extLst>
          </p:cNvPr>
          <p:cNvGraphicFramePr>
            <a:graphicFrameLocks noGrp="1"/>
          </p:cNvGraphicFramePr>
          <p:nvPr/>
        </p:nvGraphicFramePr>
        <p:xfrm>
          <a:off x="0" y="0"/>
          <a:ext cx="12192000" cy="6858000"/>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3808217680"/>
                    </a:ext>
                  </a:extLst>
                </a:gridCol>
              </a:tblGrid>
              <a:tr h="6858000">
                <a:tc>
                  <a:txBody>
                    <a:bodyPr/>
                    <a:lstStyle/>
                    <a:p>
                      <a:endParaRPr lang="en-IN" sz="2400" b="1" i="0" u="sng" strike="noStrike" kern="1200" baseline="0" dirty="0">
                        <a:solidFill>
                          <a:srgbClr val="FF0000"/>
                        </a:solidFill>
                        <a:latin typeface="Arial" panose="020B0604020202020204" pitchFamily="34" charset="0"/>
                        <a:ea typeface="+mn-ea"/>
                        <a:cs typeface="Arial" panose="020B0604020202020204" pitchFamily="34" charset="0"/>
                      </a:endParaRPr>
                    </a:p>
                    <a:p>
                      <a:endParaRPr lang="en-IN" sz="2400" b="1" i="0" u="sng" strike="noStrike" kern="1200" baseline="0" dirty="0">
                        <a:solidFill>
                          <a:srgbClr val="FF0000"/>
                        </a:solidFill>
                        <a:latin typeface="Arial" panose="020B0604020202020204" pitchFamily="34" charset="0"/>
                        <a:ea typeface="+mn-ea"/>
                        <a:cs typeface="Arial" panose="020B0604020202020204" pitchFamily="34" charset="0"/>
                      </a:endParaRPr>
                    </a:p>
                    <a:p>
                      <a:endParaRPr lang="en-IN" sz="2400" b="1" i="0" u="sng" strike="noStrike" kern="1200" baseline="0" dirty="0">
                        <a:solidFill>
                          <a:srgbClr val="FF0000"/>
                        </a:solidFill>
                        <a:latin typeface="Arial" panose="020B0604020202020204" pitchFamily="34" charset="0"/>
                        <a:ea typeface="+mn-ea"/>
                        <a:cs typeface="Arial" panose="020B0604020202020204" pitchFamily="34" charset="0"/>
                      </a:endParaRPr>
                    </a:p>
                    <a:p>
                      <a:endParaRPr lang="en-IN" sz="2400" b="1" i="0" u="sng" strike="noStrike" kern="1200" baseline="0" dirty="0">
                        <a:solidFill>
                          <a:srgbClr val="FF0000"/>
                        </a:solidFill>
                        <a:latin typeface="Arial" panose="020B0604020202020204" pitchFamily="34" charset="0"/>
                        <a:ea typeface="+mn-ea"/>
                        <a:cs typeface="Arial" panose="020B0604020202020204" pitchFamily="34" charset="0"/>
                      </a:endParaRPr>
                    </a:p>
                    <a:p>
                      <a:endParaRPr lang="en-IN" sz="2400" b="1" i="0" u="sng" strike="noStrike" kern="1200" baseline="0" dirty="0">
                        <a:solidFill>
                          <a:srgbClr val="FF0000"/>
                        </a:solidFill>
                        <a:latin typeface="Arial" panose="020B0604020202020204" pitchFamily="34" charset="0"/>
                        <a:ea typeface="+mn-ea"/>
                        <a:cs typeface="Arial" panose="020B0604020202020204" pitchFamily="34" charset="0"/>
                      </a:endParaRPr>
                    </a:p>
                    <a:p>
                      <a:r>
                        <a:rPr lang="en-IN" dirty="0"/>
                        <a:t>.</a:t>
                      </a:r>
                    </a:p>
                  </a:txBody>
                  <a:tcPr>
                    <a:gradFill flip="none" rotWithShape="1">
                      <a:gsLst>
                        <a:gs pos="0">
                          <a:srgbClr val="99FFCC">
                            <a:shade val="30000"/>
                            <a:satMod val="115000"/>
                          </a:srgbClr>
                        </a:gs>
                        <a:gs pos="50000">
                          <a:srgbClr val="99FFCC">
                            <a:shade val="67500"/>
                            <a:satMod val="115000"/>
                          </a:srgbClr>
                        </a:gs>
                        <a:gs pos="100000">
                          <a:srgbClr val="99FFCC">
                            <a:shade val="100000"/>
                            <a:satMod val="115000"/>
                          </a:srgbClr>
                        </a:gs>
                      </a:gsLst>
                      <a:lin ang="5400000" scaled="1"/>
                      <a:tileRect/>
                    </a:gradFill>
                  </a:tcPr>
                </a:tc>
                <a:extLst>
                  <a:ext uri="{0D108BD9-81ED-4DB2-BD59-A6C34878D82A}">
                    <a16:rowId xmlns:a16="http://schemas.microsoft.com/office/drawing/2014/main" val="2962911603"/>
                  </a:ext>
                </a:extLst>
              </a:tr>
            </a:tbl>
          </a:graphicData>
        </a:graphic>
      </p:graphicFrame>
      <p:sp>
        <p:nvSpPr>
          <p:cNvPr id="4" name="Rectangle 3">
            <a:extLst>
              <a:ext uri="{FF2B5EF4-FFF2-40B4-BE49-F238E27FC236}">
                <a16:creationId xmlns:a16="http://schemas.microsoft.com/office/drawing/2014/main" id="{55698551-E4E2-1E7C-4073-16B389DE61EE}"/>
              </a:ext>
            </a:extLst>
          </p:cNvPr>
          <p:cNvSpPr/>
          <p:nvPr/>
        </p:nvSpPr>
        <p:spPr>
          <a:xfrm>
            <a:off x="3373120" y="375920"/>
            <a:ext cx="4745645" cy="923330"/>
          </a:xfrm>
          <a:prstGeom prst="rect">
            <a:avLst/>
          </a:prstGeom>
          <a:noFill/>
        </p:spPr>
        <p:txBody>
          <a:bodyPr wrap="square" lIns="91440" tIns="45720" rIns="91440" bIns="45720">
            <a:spAutoFit/>
          </a:bodyPr>
          <a:lstStyle/>
          <a:p>
            <a:pPr algn="ctr"/>
            <a:r>
              <a:rPr lang="en-US" sz="5400" dirty="0">
                <a:ln w="0"/>
                <a:solidFill>
                  <a:srgbClr val="FF0000"/>
                </a:solidFill>
                <a:effectLst>
                  <a:outerShdw blurRad="38100" dist="19050" dir="2700000" algn="tl" rotWithShape="0">
                    <a:schemeClr val="dk1">
                      <a:alpha val="40000"/>
                    </a:schemeClr>
                  </a:outerShdw>
                </a:effectLst>
              </a:rPr>
              <a:t>C</a:t>
            </a:r>
            <a:r>
              <a:rPr lang="en-US" sz="5400" dirty="0">
                <a:ln w="0"/>
                <a:effectLst>
                  <a:outerShdw blurRad="38100" dist="19050" dir="2700000" algn="tl" rotWithShape="0">
                    <a:schemeClr val="dk1">
                      <a:alpha val="40000"/>
                    </a:schemeClr>
                  </a:outerShdw>
                </a:effectLst>
              </a:rPr>
              <a:t>ONCLUSION !</a:t>
            </a:r>
            <a:endParaRPr lang="en-US" sz="54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10" name="Table 9">
            <a:extLst>
              <a:ext uri="{FF2B5EF4-FFF2-40B4-BE49-F238E27FC236}">
                <a16:creationId xmlns:a16="http://schemas.microsoft.com/office/drawing/2014/main" id="{229EF05C-1CE1-F5BE-60ED-1C18A4447812}"/>
              </a:ext>
            </a:extLst>
          </p:cNvPr>
          <p:cNvGraphicFramePr>
            <a:graphicFrameLocks noGrp="1"/>
          </p:cNvGraphicFramePr>
          <p:nvPr>
            <p:extLst>
              <p:ext uri="{D42A27DB-BD31-4B8C-83A1-F6EECF244321}">
                <p14:modId xmlns:p14="http://schemas.microsoft.com/office/powerpoint/2010/main" val="3172023439"/>
              </p:ext>
            </p:extLst>
          </p:nvPr>
        </p:nvGraphicFramePr>
        <p:xfrm>
          <a:off x="1156138" y="2367280"/>
          <a:ext cx="9732579" cy="4490720"/>
        </p:xfrm>
        <a:graphic>
          <a:graphicData uri="http://schemas.openxmlformats.org/drawingml/2006/table">
            <a:tbl>
              <a:tblPr firstRow="1" bandRow="1">
                <a:tableStyleId>{5C22544A-7EE6-4342-B048-85BDC9FD1C3A}</a:tableStyleId>
              </a:tblPr>
              <a:tblGrid>
                <a:gridCol w="9732579">
                  <a:extLst>
                    <a:ext uri="{9D8B030D-6E8A-4147-A177-3AD203B41FA5}">
                      <a16:colId xmlns:a16="http://schemas.microsoft.com/office/drawing/2014/main" val="1733483102"/>
                    </a:ext>
                  </a:extLst>
                </a:gridCol>
              </a:tblGrid>
              <a:tr h="4490720">
                <a:tc>
                  <a:txBody>
                    <a:bodyPr/>
                    <a:lstStyle/>
                    <a:p>
                      <a:r>
                        <a:rPr lang="en-US" sz="2400" b="1" i="0" kern="1200" dirty="0">
                          <a:solidFill>
                            <a:schemeClr val="tx1"/>
                          </a:solidFill>
                          <a:effectLst/>
                          <a:latin typeface="+mn-lt"/>
                          <a:ea typeface="+mn-ea"/>
                          <a:cs typeface="+mn-cs"/>
                        </a:rPr>
                        <a:t>In the comprehensive data preprocessing and exploration for the housing price prediction project, a systematic approach was employed. The initial steps involved the identification and handling of duplicate rows, along with the strategic treatment of missing values through either deletion or imputation based on the nature of the data. The quantitative features were meticulously examined for outlier identification and minimal treatment was carried out. Extensive EDA and visualization were performed, providing insights into the distribution of special numerical features</a:t>
                      </a:r>
                      <a:r>
                        <a:rPr lang="en-US" sz="2400" b="0" i="0" kern="1200" dirty="0">
                          <a:solidFill>
                            <a:schemeClr val="tx1"/>
                          </a:solidFill>
                          <a:effectLst/>
                          <a:latin typeface="+mn-lt"/>
                          <a:ea typeface="+mn-ea"/>
                          <a:cs typeface="+mn-cs"/>
                        </a:rPr>
                        <a:t>.</a:t>
                      </a:r>
                      <a:endParaRPr lang="en-US" sz="2400" b="0" dirty="0">
                        <a:solidFill>
                          <a:schemeClr val="tx1"/>
                        </a:solidFill>
                      </a:endParaRPr>
                    </a:p>
                    <a:p>
                      <a:r>
                        <a:rPr lang="en-US" sz="2400" b="0" dirty="0">
                          <a:solidFill>
                            <a:schemeClr val="tx1">
                              <a:lumMod val="95000"/>
                              <a:lumOff val="5000"/>
                            </a:schemeClr>
                          </a:solidFill>
                        </a:rPr>
                        <a:t>          </a:t>
                      </a:r>
                    </a:p>
                    <a:p>
                      <a:endParaRPr lang="en-US" sz="2400" b="1" dirty="0">
                        <a:solidFill>
                          <a:schemeClr val="tx1">
                            <a:lumMod val="95000"/>
                            <a:lumOff val="5000"/>
                          </a:schemeClr>
                        </a:solidFill>
                      </a:endParaRPr>
                    </a:p>
                    <a:p>
                      <a:r>
                        <a:rPr lang="en-US" sz="2400" b="1" dirty="0">
                          <a:solidFill>
                            <a:schemeClr val="tx1">
                              <a:lumMod val="95000"/>
                              <a:lumOff val="5000"/>
                            </a:schemeClr>
                          </a:solidFill>
                        </a:rPr>
                        <a:t>THANKS FOR NEXT HIKES IT SOLUTION FOR GIVEN THIS PROJECT </a:t>
                      </a:r>
                    </a:p>
                    <a:p>
                      <a:endParaRPr lang="en-US" sz="2400" b="0" dirty="0">
                        <a:solidFill>
                          <a:schemeClr val="tx1">
                            <a:lumMod val="95000"/>
                            <a:lumOff val="5000"/>
                          </a:schemeClr>
                        </a:solidFill>
                      </a:endParaRPr>
                    </a:p>
                  </a:txBody>
                  <a:tcPr>
                    <a:solidFill>
                      <a:schemeClr val="accent2">
                        <a:lumMod val="40000"/>
                        <a:lumOff val="60000"/>
                      </a:schemeClr>
                    </a:solidFill>
                  </a:tcPr>
                </a:tc>
                <a:extLst>
                  <a:ext uri="{0D108BD9-81ED-4DB2-BD59-A6C34878D82A}">
                    <a16:rowId xmlns:a16="http://schemas.microsoft.com/office/drawing/2014/main" val="246754739"/>
                  </a:ext>
                </a:extLst>
              </a:tr>
            </a:tbl>
          </a:graphicData>
        </a:graphic>
      </p:graphicFrame>
    </p:spTree>
    <p:extLst>
      <p:ext uri="{BB962C8B-B14F-4D97-AF65-F5344CB8AC3E}">
        <p14:creationId xmlns:p14="http://schemas.microsoft.com/office/powerpoint/2010/main" val="35828023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258250E-43E3-D1FF-1963-D3B440265F22}"/>
              </a:ext>
            </a:extLst>
          </p:cNvPr>
          <p:cNvGraphicFramePr>
            <a:graphicFrameLocks noGrp="1"/>
          </p:cNvGraphicFramePr>
          <p:nvPr>
            <p:extLst>
              <p:ext uri="{D42A27DB-BD31-4B8C-83A1-F6EECF244321}">
                <p14:modId xmlns:p14="http://schemas.microsoft.com/office/powerpoint/2010/main" val="1816604043"/>
              </p:ext>
            </p:extLst>
          </p:nvPr>
        </p:nvGraphicFramePr>
        <p:xfrm>
          <a:off x="0" y="0"/>
          <a:ext cx="12192000" cy="6858000"/>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624730537"/>
                    </a:ext>
                  </a:extLst>
                </a:gridCol>
              </a:tblGrid>
              <a:tr h="6858000">
                <a:tc>
                  <a:txBody>
                    <a:bodyPr/>
                    <a:lstStyle/>
                    <a:p>
                      <a:endParaRPr lang="en-IN" dirty="0">
                        <a:solidFill>
                          <a:srgbClr val="92D050"/>
                        </a:solidFill>
                      </a:endParaRPr>
                    </a:p>
                  </a:txBody>
                  <a:tcPr>
                    <a:solidFill>
                      <a:schemeClr val="tx2">
                        <a:lumMod val="60000"/>
                        <a:lumOff val="40000"/>
                      </a:schemeClr>
                    </a:solidFill>
                  </a:tcPr>
                </a:tc>
                <a:extLst>
                  <a:ext uri="{0D108BD9-81ED-4DB2-BD59-A6C34878D82A}">
                    <a16:rowId xmlns:a16="http://schemas.microsoft.com/office/drawing/2014/main" val="4014733800"/>
                  </a:ext>
                </a:extLst>
              </a:tr>
            </a:tbl>
          </a:graphicData>
        </a:graphic>
      </p:graphicFrame>
      <p:sp>
        <p:nvSpPr>
          <p:cNvPr id="4" name="Rectangle 3">
            <a:extLst>
              <a:ext uri="{FF2B5EF4-FFF2-40B4-BE49-F238E27FC236}">
                <a16:creationId xmlns:a16="http://schemas.microsoft.com/office/drawing/2014/main" id="{0AA83314-C37D-C78E-4216-D1E44867FB2C}"/>
              </a:ext>
            </a:extLst>
          </p:cNvPr>
          <p:cNvSpPr/>
          <p:nvPr/>
        </p:nvSpPr>
        <p:spPr>
          <a:xfrm>
            <a:off x="4073876" y="2967335"/>
            <a:ext cx="4044249" cy="923330"/>
          </a:xfrm>
          <a:prstGeom prst="rect">
            <a:avLst/>
          </a:prstGeom>
          <a:solidFill>
            <a:schemeClr val="accent1">
              <a:lumMod val="50000"/>
            </a:schemeClr>
          </a:solidFill>
        </p:spPr>
        <p:txBody>
          <a:bodyPr wrap="none" lIns="91440" tIns="45720" rIns="91440" bIns="45720">
            <a:spAutoFit/>
          </a:bodyPr>
          <a:lstStyle/>
          <a:p>
            <a:pPr algn="ctr"/>
            <a:r>
              <a:rPr lang="en-US" sz="5400" b="1" u="sng" cap="none" spc="0" dirty="0">
                <a:ln w="0"/>
                <a:solidFill>
                  <a:srgbClr val="FFC000"/>
                </a:solidFill>
                <a:effectLst>
                  <a:outerShdw blurRad="38100" dist="19050" dir="2700000" algn="tl" rotWithShape="0">
                    <a:schemeClr val="dk1">
                      <a:alpha val="40000"/>
                    </a:schemeClr>
                  </a:outerShdw>
                </a:effectLst>
              </a:rPr>
              <a:t>THANK YOU </a:t>
            </a:r>
          </a:p>
        </p:txBody>
      </p:sp>
    </p:spTree>
    <p:extLst>
      <p:ext uri="{BB962C8B-B14F-4D97-AF65-F5344CB8AC3E}">
        <p14:creationId xmlns:p14="http://schemas.microsoft.com/office/powerpoint/2010/main" val="35248866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4D92DE1-DC70-90E2-B588-0B1569F6B2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04520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016CA9A-B2E4-DE69-2814-A3F4E7D8B1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875613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5684A608-CD60-32F1-45DF-AFAB08DFD6F3}"/>
              </a:ext>
            </a:extLst>
          </p:cNvPr>
          <p:cNvGraphicFramePr>
            <a:graphicFrameLocks noGrp="1"/>
          </p:cNvGraphicFramePr>
          <p:nvPr>
            <p:extLst>
              <p:ext uri="{D42A27DB-BD31-4B8C-83A1-F6EECF244321}">
                <p14:modId xmlns:p14="http://schemas.microsoft.com/office/powerpoint/2010/main" val="2956892556"/>
              </p:ext>
            </p:extLst>
          </p:nvPr>
        </p:nvGraphicFramePr>
        <p:xfrm>
          <a:off x="0" y="0"/>
          <a:ext cx="12192000" cy="6858000"/>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3974746198"/>
                    </a:ext>
                  </a:extLst>
                </a:gridCol>
              </a:tblGrid>
              <a:tr h="6858000">
                <a:tc>
                  <a:txBody>
                    <a:bodyPr/>
                    <a:lstStyle/>
                    <a:p>
                      <a:endParaRPr lang="en-IN" dirty="0"/>
                    </a:p>
                  </a:txBody>
                  <a:tcPr/>
                </a:tc>
                <a:extLst>
                  <a:ext uri="{0D108BD9-81ED-4DB2-BD59-A6C34878D82A}">
                    <a16:rowId xmlns:a16="http://schemas.microsoft.com/office/drawing/2014/main" val="2193748092"/>
                  </a:ext>
                </a:extLst>
              </a:tr>
            </a:tbl>
          </a:graphicData>
        </a:graphic>
      </p:graphicFrame>
      <p:pic>
        <p:nvPicPr>
          <p:cNvPr id="8" name="Picture 7">
            <a:extLst>
              <a:ext uri="{FF2B5EF4-FFF2-40B4-BE49-F238E27FC236}">
                <a16:creationId xmlns:a16="http://schemas.microsoft.com/office/drawing/2014/main" id="{B5B69115-4879-4E0A-15C2-658AFFBBBE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solidFill>
            <a:schemeClr val="tx2"/>
          </a:solidFill>
        </p:spPr>
      </p:pic>
    </p:spTree>
    <p:extLst>
      <p:ext uri="{BB962C8B-B14F-4D97-AF65-F5344CB8AC3E}">
        <p14:creationId xmlns:p14="http://schemas.microsoft.com/office/powerpoint/2010/main" val="1530002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A378F97A-DB13-EF8E-2147-4D81FDD0E114}"/>
              </a:ext>
            </a:extLst>
          </p:cNvPr>
          <p:cNvGraphicFramePr>
            <a:graphicFrameLocks noGrp="1"/>
          </p:cNvGraphicFramePr>
          <p:nvPr>
            <p:extLst>
              <p:ext uri="{D42A27DB-BD31-4B8C-83A1-F6EECF244321}">
                <p14:modId xmlns:p14="http://schemas.microsoft.com/office/powerpoint/2010/main" val="2843304591"/>
              </p:ext>
            </p:extLst>
          </p:nvPr>
        </p:nvGraphicFramePr>
        <p:xfrm>
          <a:off x="0" y="-1"/>
          <a:ext cx="12276083" cy="6858001"/>
        </p:xfrm>
        <a:graphic>
          <a:graphicData uri="http://schemas.openxmlformats.org/drawingml/2006/table">
            <a:tbl>
              <a:tblPr firstRow="1" bandRow="1">
                <a:tableStyleId>{5C22544A-7EE6-4342-B048-85BDC9FD1C3A}</a:tableStyleId>
              </a:tblPr>
              <a:tblGrid>
                <a:gridCol w="12276083">
                  <a:extLst>
                    <a:ext uri="{9D8B030D-6E8A-4147-A177-3AD203B41FA5}">
                      <a16:colId xmlns:a16="http://schemas.microsoft.com/office/drawing/2014/main" val="4164937563"/>
                    </a:ext>
                  </a:extLst>
                </a:gridCol>
              </a:tblGrid>
              <a:tr h="68580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baseline="0" dirty="0"/>
                        <a:t>1. Feature Engineering and Size Impact </a:t>
                      </a:r>
                      <a:endParaRPr lang="en-IN" sz="1800" b="1" dirty="0"/>
                    </a:p>
                  </a:txBody>
                  <a:tc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3386962429"/>
                  </a:ext>
                </a:extLst>
              </a:tr>
            </a:tbl>
          </a:graphicData>
        </a:graphic>
      </p:graphicFrame>
      <p:graphicFrame>
        <p:nvGraphicFramePr>
          <p:cNvPr id="13" name="Table 12">
            <a:extLst>
              <a:ext uri="{FF2B5EF4-FFF2-40B4-BE49-F238E27FC236}">
                <a16:creationId xmlns:a16="http://schemas.microsoft.com/office/drawing/2014/main" id="{D3AB1131-1F3F-3B9D-417B-E1C1BE2B4D0C}"/>
              </a:ext>
            </a:extLst>
          </p:cNvPr>
          <p:cNvGraphicFramePr>
            <a:graphicFrameLocks noGrp="1"/>
          </p:cNvGraphicFramePr>
          <p:nvPr>
            <p:extLst>
              <p:ext uri="{D42A27DB-BD31-4B8C-83A1-F6EECF244321}">
                <p14:modId xmlns:p14="http://schemas.microsoft.com/office/powerpoint/2010/main" val="655283006"/>
              </p:ext>
            </p:extLst>
          </p:nvPr>
        </p:nvGraphicFramePr>
        <p:xfrm>
          <a:off x="2112579" y="-1"/>
          <a:ext cx="8240111" cy="944880"/>
        </p:xfrm>
        <a:graphic>
          <a:graphicData uri="http://schemas.openxmlformats.org/drawingml/2006/table">
            <a:tbl>
              <a:tblPr firstRow="1" bandRow="1">
                <a:tableStyleId>{5C22544A-7EE6-4342-B048-85BDC9FD1C3A}</a:tableStyleId>
              </a:tblPr>
              <a:tblGrid>
                <a:gridCol w="8240111">
                  <a:extLst>
                    <a:ext uri="{9D8B030D-6E8A-4147-A177-3AD203B41FA5}">
                      <a16:colId xmlns:a16="http://schemas.microsoft.com/office/drawing/2014/main" val="3657659808"/>
                    </a:ext>
                  </a:extLst>
                </a:gridCol>
              </a:tblGrid>
              <a:tr h="92491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kern="1200" dirty="0">
                          <a:solidFill>
                            <a:schemeClr val="tx1"/>
                          </a:solidFill>
                          <a:effectLst/>
                          <a:latin typeface="+mn-lt"/>
                          <a:ea typeface="+mn-ea"/>
                          <a:cs typeface="+mn-cs"/>
                        </a:rPr>
                        <a:t>    </a:t>
                      </a:r>
                      <a:r>
                        <a:rPr lang="en-US" sz="2800" b="1" i="0" kern="1200" dirty="0">
                          <a:solidFill>
                            <a:schemeClr val="tx1"/>
                          </a:solidFill>
                          <a:effectLst/>
                          <a:latin typeface="+mn-lt"/>
                          <a:ea typeface="+mn-ea"/>
                          <a:cs typeface="+mn-cs"/>
                        </a:rPr>
                        <a:t>STEPS </a:t>
                      </a:r>
                      <a:r>
                        <a:rPr lang="en-US" sz="2800" b="1" i="0" u="none" strike="noStrike" kern="1200" baseline="0" dirty="0">
                          <a:solidFill>
                            <a:srgbClr val="000000"/>
                          </a:solidFill>
                          <a:effectLst/>
                          <a:latin typeface="Times New Roman" panose="02020603050405020304" pitchFamily="18" charset="0"/>
                          <a:ea typeface="+mn-ea"/>
                          <a:cs typeface="+mn-cs"/>
                        </a:rPr>
                        <a:t>IN </a:t>
                      </a:r>
                      <a:r>
                        <a:rPr lang="en-US" sz="2800" b="1" i="0" u="none" strike="noStrike" baseline="0" dirty="0">
                          <a:solidFill>
                            <a:srgbClr val="000000"/>
                          </a:solidFill>
                          <a:latin typeface="Times New Roman" panose="02020603050405020304" pitchFamily="18" charset="0"/>
                        </a:rPr>
                        <a:t> EDA  FOR REAL ESTATE PRICING</a:t>
                      </a:r>
                      <a:endParaRPr lang="en-IN" sz="2800" dirty="0">
                        <a:latin typeface="Arial Black" panose="020B0A04020102020204" pitchFamily="34" charset="0"/>
                      </a:endParaRPr>
                    </a:p>
                    <a:p>
                      <a:pPr algn="ctr"/>
                      <a:endParaRPr lang="en-US" sz="2800" b="1" i="0" kern="1200" dirty="0">
                        <a:solidFill>
                          <a:schemeClr val="accent2"/>
                        </a:solidFill>
                        <a:effectLst/>
                        <a:latin typeface="+mn-lt"/>
                        <a:ea typeface="+mn-ea"/>
                        <a:cs typeface="+mn-cs"/>
                      </a:endParaRPr>
                    </a:p>
                  </a:txBody>
                  <a:tcPr>
                    <a:solidFill>
                      <a:schemeClr val="bg2">
                        <a:lumMod val="75000"/>
                      </a:schemeClr>
                    </a:solidFill>
                  </a:tcPr>
                </a:tc>
                <a:extLst>
                  <a:ext uri="{0D108BD9-81ED-4DB2-BD59-A6C34878D82A}">
                    <a16:rowId xmlns:a16="http://schemas.microsoft.com/office/drawing/2014/main" val="2192839729"/>
                  </a:ext>
                </a:extLst>
              </a:tr>
            </a:tbl>
          </a:graphicData>
        </a:graphic>
      </p:graphicFrame>
      <p:sp>
        <p:nvSpPr>
          <p:cNvPr id="12" name="TextBox 11">
            <a:extLst>
              <a:ext uri="{FF2B5EF4-FFF2-40B4-BE49-F238E27FC236}">
                <a16:creationId xmlns:a16="http://schemas.microsoft.com/office/drawing/2014/main" id="{3541F001-A3D1-FA9F-ADCA-9E91B54F9AE5}"/>
              </a:ext>
            </a:extLst>
          </p:cNvPr>
          <p:cNvSpPr txBox="1"/>
          <p:nvPr/>
        </p:nvSpPr>
        <p:spPr>
          <a:xfrm>
            <a:off x="0" y="3300249"/>
            <a:ext cx="3719255" cy="3447098"/>
          </a:xfrm>
          <a:prstGeom prst="rect">
            <a:avLst/>
          </a:prstGeom>
          <a:noFill/>
        </p:spPr>
        <p:txBody>
          <a:bodyPr wrap="square" rtlCol="0">
            <a:spAutoFit/>
          </a:bodyPr>
          <a:lstStyle/>
          <a:p>
            <a:pPr algn="l"/>
            <a:endParaRPr lang="en-IN" sz="1800" b="0" i="0" u="none" strike="noStrike" baseline="0" dirty="0">
              <a:solidFill>
                <a:srgbClr val="000000"/>
              </a:solidFill>
              <a:latin typeface="Times New Roman" panose="02020603050405020304" pitchFamily="18" charset="0"/>
            </a:endParaRPr>
          </a:p>
          <a:p>
            <a:r>
              <a:rPr lang="en-US" sz="2000" b="1" i="0" u="none" strike="noStrike" baseline="0" dirty="0">
                <a:solidFill>
                  <a:srgbClr val="000000"/>
                </a:solidFill>
                <a:latin typeface="Times New Roman" panose="02020603050405020304" pitchFamily="18" charset="0"/>
              </a:rPr>
              <a:t>Engineer new features capturing relevant information such as price per square foot or the age of the property. </a:t>
            </a:r>
          </a:p>
          <a:p>
            <a:r>
              <a:rPr lang="en-US" sz="2000" b="1" i="0" u="none" strike="noStrike" baseline="0" dirty="0">
                <a:solidFill>
                  <a:srgbClr val="000000"/>
                </a:solidFill>
                <a:latin typeface="Times New Roman" panose="02020603050405020304" pitchFamily="18" charset="0"/>
              </a:rPr>
              <a:t>Visualize the relationship between key features like bedrooms, bathrooms, and square footage with house prices, determining their impact on valuation. </a:t>
            </a:r>
          </a:p>
        </p:txBody>
      </p:sp>
      <p:graphicFrame>
        <p:nvGraphicFramePr>
          <p:cNvPr id="14" name="Table 13">
            <a:extLst>
              <a:ext uri="{FF2B5EF4-FFF2-40B4-BE49-F238E27FC236}">
                <a16:creationId xmlns:a16="http://schemas.microsoft.com/office/drawing/2014/main" id="{795C3A8E-A4A1-23D2-12B2-B331E9B68EB9}"/>
              </a:ext>
            </a:extLst>
          </p:cNvPr>
          <p:cNvGraphicFramePr>
            <a:graphicFrameLocks noGrp="1"/>
          </p:cNvGraphicFramePr>
          <p:nvPr>
            <p:extLst>
              <p:ext uri="{D42A27DB-BD31-4B8C-83A1-F6EECF244321}">
                <p14:modId xmlns:p14="http://schemas.microsoft.com/office/powerpoint/2010/main" val="2731836281"/>
              </p:ext>
            </p:extLst>
          </p:nvPr>
        </p:nvGraphicFramePr>
        <p:xfrm>
          <a:off x="0" y="1913933"/>
          <a:ext cx="3467988" cy="1005840"/>
        </p:xfrm>
        <a:graphic>
          <a:graphicData uri="http://schemas.openxmlformats.org/drawingml/2006/table">
            <a:tbl>
              <a:tblPr firstRow="1" bandRow="1">
                <a:tableStyleId>{5C22544A-7EE6-4342-B048-85BDC9FD1C3A}</a:tableStyleId>
              </a:tblPr>
              <a:tblGrid>
                <a:gridCol w="3467988">
                  <a:extLst>
                    <a:ext uri="{9D8B030D-6E8A-4147-A177-3AD203B41FA5}">
                      <a16:colId xmlns:a16="http://schemas.microsoft.com/office/drawing/2014/main" val="3591549636"/>
                    </a:ext>
                  </a:extLst>
                </a:gridCol>
              </a:tblGrid>
              <a:tr h="944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i="0" u="none" strike="noStrike" baseline="0" dirty="0">
                          <a:solidFill>
                            <a:schemeClr val="tx1"/>
                          </a:solidFill>
                        </a:rPr>
                        <a:t>1. Feature Engineering and Size Impact </a:t>
                      </a:r>
                      <a:endParaRPr lang="en-IN" sz="2000" b="1" dirty="0">
                        <a:solidFill>
                          <a:schemeClr val="tx1"/>
                        </a:solidFill>
                      </a:endParaRPr>
                    </a:p>
                    <a:p>
                      <a:endParaRPr lang="en-IN" sz="2000" dirty="0">
                        <a:solidFill>
                          <a:schemeClr val="tx1"/>
                        </a:solidFill>
                      </a:endParaRPr>
                    </a:p>
                  </a:txBody>
                  <a:tcPr>
                    <a:solidFill>
                      <a:schemeClr val="accent2">
                        <a:lumMod val="20000"/>
                        <a:lumOff val="80000"/>
                      </a:schemeClr>
                    </a:solidFill>
                  </a:tcPr>
                </a:tc>
                <a:extLst>
                  <a:ext uri="{0D108BD9-81ED-4DB2-BD59-A6C34878D82A}">
                    <a16:rowId xmlns:a16="http://schemas.microsoft.com/office/drawing/2014/main" val="3214874206"/>
                  </a:ext>
                </a:extLst>
              </a:tr>
            </a:tbl>
          </a:graphicData>
        </a:graphic>
      </p:graphicFrame>
      <p:sp>
        <p:nvSpPr>
          <p:cNvPr id="15" name="TextBox 14">
            <a:extLst>
              <a:ext uri="{FF2B5EF4-FFF2-40B4-BE49-F238E27FC236}">
                <a16:creationId xmlns:a16="http://schemas.microsoft.com/office/drawing/2014/main" id="{2F4D5C95-970F-661B-1880-2F227C7953F6}"/>
              </a:ext>
            </a:extLst>
          </p:cNvPr>
          <p:cNvSpPr txBox="1"/>
          <p:nvPr/>
        </p:nvSpPr>
        <p:spPr>
          <a:xfrm>
            <a:off x="-84083" y="2130135"/>
            <a:ext cx="3803338" cy="400110"/>
          </a:xfrm>
          <a:prstGeom prst="rect">
            <a:avLst/>
          </a:prstGeom>
          <a:noFill/>
        </p:spPr>
        <p:txBody>
          <a:bodyPr wrap="square" rtlCol="0">
            <a:spAutoFit/>
          </a:bodyPr>
          <a:lstStyle/>
          <a:p>
            <a:r>
              <a:rPr lang="en-US" sz="2000" b="1" dirty="0"/>
              <a:t>`</a:t>
            </a:r>
            <a:endParaRPr lang="en-IN" sz="2000" b="1" dirty="0"/>
          </a:p>
        </p:txBody>
      </p:sp>
      <p:graphicFrame>
        <p:nvGraphicFramePr>
          <p:cNvPr id="16" name="Table 15">
            <a:extLst>
              <a:ext uri="{FF2B5EF4-FFF2-40B4-BE49-F238E27FC236}">
                <a16:creationId xmlns:a16="http://schemas.microsoft.com/office/drawing/2014/main" id="{9F14F6F4-1B1A-20B9-7456-CD34B6A84665}"/>
              </a:ext>
            </a:extLst>
          </p:cNvPr>
          <p:cNvGraphicFramePr>
            <a:graphicFrameLocks noGrp="1"/>
          </p:cNvGraphicFramePr>
          <p:nvPr>
            <p:extLst>
              <p:ext uri="{D42A27DB-BD31-4B8C-83A1-F6EECF244321}">
                <p14:modId xmlns:p14="http://schemas.microsoft.com/office/powerpoint/2010/main" val="2544375521"/>
              </p:ext>
            </p:extLst>
          </p:nvPr>
        </p:nvGraphicFramePr>
        <p:xfrm>
          <a:off x="4214648" y="1913932"/>
          <a:ext cx="3657600" cy="1005840"/>
        </p:xfrm>
        <a:graphic>
          <a:graphicData uri="http://schemas.openxmlformats.org/drawingml/2006/table">
            <a:tbl>
              <a:tblPr firstRow="1" bandRow="1">
                <a:tableStyleId>{5C22544A-7EE6-4342-B048-85BDC9FD1C3A}</a:tableStyleId>
              </a:tblPr>
              <a:tblGrid>
                <a:gridCol w="3657600">
                  <a:extLst>
                    <a:ext uri="{9D8B030D-6E8A-4147-A177-3AD203B41FA5}">
                      <a16:colId xmlns:a16="http://schemas.microsoft.com/office/drawing/2014/main" val="1309821498"/>
                    </a:ext>
                  </a:extLst>
                </a:gridCol>
              </a:tblGrid>
              <a:tr h="1005840">
                <a:tc>
                  <a:txBody>
                    <a:bodyPr/>
                    <a:lstStyle/>
                    <a:p>
                      <a:r>
                        <a:rPr lang="en-US" sz="2000" b="1" i="0" u="none" strike="noStrike" kern="1200" baseline="0" dirty="0">
                          <a:solidFill>
                            <a:schemeClr val="tx1"/>
                          </a:solidFill>
                          <a:latin typeface="+mn-lt"/>
                          <a:ea typeface="+mn-ea"/>
                          <a:cs typeface="+mn-cs"/>
                        </a:rPr>
                        <a:t>Market Trends and Historical Pricing</a:t>
                      </a:r>
                      <a:endParaRPr lang="en-IN" sz="2000" b="1" dirty="0">
                        <a:solidFill>
                          <a:schemeClr val="tx1"/>
                        </a:solidFill>
                      </a:endParaRPr>
                    </a:p>
                  </a:txBody>
                  <a:tcPr>
                    <a:solidFill>
                      <a:schemeClr val="accent2">
                        <a:lumMod val="20000"/>
                        <a:lumOff val="80000"/>
                      </a:schemeClr>
                    </a:solidFill>
                  </a:tcPr>
                </a:tc>
                <a:extLst>
                  <a:ext uri="{0D108BD9-81ED-4DB2-BD59-A6C34878D82A}">
                    <a16:rowId xmlns:a16="http://schemas.microsoft.com/office/drawing/2014/main" val="2490154499"/>
                  </a:ext>
                </a:extLst>
              </a:tr>
            </a:tbl>
          </a:graphicData>
        </a:graphic>
      </p:graphicFrame>
      <p:sp>
        <p:nvSpPr>
          <p:cNvPr id="17" name="Arrow: Down 16">
            <a:extLst>
              <a:ext uri="{FF2B5EF4-FFF2-40B4-BE49-F238E27FC236}">
                <a16:creationId xmlns:a16="http://schemas.microsoft.com/office/drawing/2014/main" id="{4AAD9FC6-E6BF-BD91-058C-1A53427CAC50}"/>
              </a:ext>
            </a:extLst>
          </p:cNvPr>
          <p:cNvSpPr/>
          <p:nvPr/>
        </p:nvSpPr>
        <p:spPr>
          <a:xfrm>
            <a:off x="1463317" y="2919772"/>
            <a:ext cx="649262" cy="607812"/>
          </a:xfrm>
          <a:prstGeom prst="down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Down 17">
            <a:extLst>
              <a:ext uri="{FF2B5EF4-FFF2-40B4-BE49-F238E27FC236}">
                <a16:creationId xmlns:a16="http://schemas.microsoft.com/office/drawing/2014/main" id="{A0590B6F-2414-9552-7D81-3E1DAE32AD73}"/>
              </a:ext>
            </a:extLst>
          </p:cNvPr>
          <p:cNvSpPr/>
          <p:nvPr/>
        </p:nvSpPr>
        <p:spPr>
          <a:xfrm>
            <a:off x="5813410" y="2919772"/>
            <a:ext cx="649262" cy="607812"/>
          </a:xfrm>
          <a:prstGeom prst="down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941C82CC-3BB0-90A5-4D26-7205E6519BD4}"/>
              </a:ext>
            </a:extLst>
          </p:cNvPr>
          <p:cNvSpPr txBox="1"/>
          <p:nvPr/>
        </p:nvSpPr>
        <p:spPr>
          <a:xfrm>
            <a:off x="4561608" y="3667991"/>
            <a:ext cx="3310639" cy="2862322"/>
          </a:xfrm>
          <a:prstGeom prst="rect">
            <a:avLst/>
          </a:prstGeom>
          <a:noFill/>
        </p:spPr>
        <p:txBody>
          <a:bodyPr wrap="square" rtlCol="0">
            <a:spAutoFit/>
          </a:bodyPr>
          <a:lstStyle/>
          <a:p>
            <a:r>
              <a:rPr lang="en-US" sz="2000" b="1" i="0" u="none" strike="noStrike" baseline="0" dirty="0">
                <a:solidFill>
                  <a:srgbClr val="000000"/>
                </a:solidFill>
                <a:latin typeface="Times New Roman" panose="02020603050405020304" pitchFamily="18" charset="0"/>
              </a:rPr>
              <a:t>Analyze historical pricing trends over time, considering external factors like economic indicators. </a:t>
            </a:r>
          </a:p>
          <a:p>
            <a:r>
              <a:rPr lang="en-US" sz="2000" b="1" i="0" u="none" strike="noStrike" baseline="0" dirty="0">
                <a:solidFill>
                  <a:srgbClr val="000000"/>
                </a:solidFill>
                <a:latin typeface="Times New Roman" panose="02020603050405020304" pitchFamily="18" charset="0"/>
              </a:rPr>
              <a:t>Create time-series visualizations to understand how market trends influence house prices, helping predict future valuation trends. </a:t>
            </a:r>
          </a:p>
        </p:txBody>
      </p:sp>
      <p:graphicFrame>
        <p:nvGraphicFramePr>
          <p:cNvPr id="20" name="Table 19">
            <a:extLst>
              <a:ext uri="{FF2B5EF4-FFF2-40B4-BE49-F238E27FC236}">
                <a16:creationId xmlns:a16="http://schemas.microsoft.com/office/drawing/2014/main" id="{4196EA8A-3097-6795-4EE9-0668F72CBA60}"/>
              </a:ext>
            </a:extLst>
          </p:cNvPr>
          <p:cNvGraphicFramePr>
            <a:graphicFrameLocks noGrp="1"/>
          </p:cNvGraphicFramePr>
          <p:nvPr>
            <p:extLst>
              <p:ext uri="{D42A27DB-BD31-4B8C-83A1-F6EECF244321}">
                <p14:modId xmlns:p14="http://schemas.microsoft.com/office/powerpoint/2010/main" val="1519829116"/>
              </p:ext>
            </p:extLst>
          </p:nvPr>
        </p:nvGraphicFramePr>
        <p:xfrm>
          <a:off x="8492359" y="1913932"/>
          <a:ext cx="3510455" cy="1005840"/>
        </p:xfrm>
        <a:graphic>
          <a:graphicData uri="http://schemas.openxmlformats.org/drawingml/2006/table">
            <a:tbl>
              <a:tblPr firstRow="1" bandRow="1">
                <a:tableStyleId>{5C22544A-7EE6-4342-B048-85BDC9FD1C3A}</a:tableStyleId>
              </a:tblPr>
              <a:tblGrid>
                <a:gridCol w="3510455">
                  <a:extLst>
                    <a:ext uri="{9D8B030D-6E8A-4147-A177-3AD203B41FA5}">
                      <a16:colId xmlns:a16="http://schemas.microsoft.com/office/drawing/2014/main" val="4264604062"/>
                    </a:ext>
                  </a:extLst>
                </a:gridCol>
              </a:tblGrid>
              <a:tr h="1005840">
                <a:tc>
                  <a:txBody>
                    <a:bodyPr/>
                    <a:lstStyle/>
                    <a:p>
                      <a:r>
                        <a:rPr lang="en-IN" sz="2000" b="1" i="0" u="none" strike="noStrike" kern="1200" baseline="0" dirty="0">
                          <a:solidFill>
                            <a:schemeClr val="tx1"/>
                          </a:solidFill>
                          <a:latin typeface="+mn-lt"/>
                          <a:ea typeface="+mn-ea"/>
                          <a:cs typeface="+mn-cs"/>
                        </a:rPr>
                        <a:t>Customer Preferences and Amenities</a:t>
                      </a:r>
                      <a:endParaRPr lang="en-IN" sz="2000" b="1" dirty="0">
                        <a:solidFill>
                          <a:schemeClr val="tx1"/>
                        </a:solidFill>
                      </a:endParaRPr>
                    </a:p>
                  </a:txBody>
                  <a:tcPr>
                    <a:solidFill>
                      <a:schemeClr val="accent2">
                        <a:lumMod val="20000"/>
                        <a:lumOff val="80000"/>
                      </a:schemeClr>
                    </a:solidFill>
                  </a:tcPr>
                </a:tc>
                <a:extLst>
                  <a:ext uri="{0D108BD9-81ED-4DB2-BD59-A6C34878D82A}">
                    <a16:rowId xmlns:a16="http://schemas.microsoft.com/office/drawing/2014/main" val="1344932141"/>
                  </a:ext>
                </a:extLst>
              </a:tr>
            </a:tbl>
          </a:graphicData>
        </a:graphic>
      </p:graphicFrame>
      <p:sp>
        <p:nvSpPr>
          <p:cNvPr id="24" name="Arrow: Down 23">
            <a:extLst>
              <a:ext uri="{FF2B5EF4-FFF2-40B4-BE49-F238E27FC236}">
                <a16:creationId xmlns:a16="http://schemas.microsoft.com/office/drawing/2014/main" id="{30F58AFA-70BE-2A85-1630-41ABDF06C78A}"/>
              </a:ext>
            </a:extLst>
          </p:cNvPr>
          <p:cNvSpPr/>
          <p:nvPr/>
        </p:nvSpPr>
        <p:spPr>
          <a:xfrm>
            <a:off x="9986019" y="2948306"/>
            <a:ext cx="649262" cy="607811"/>
          </a:xfrm>
          <a:prstGeom prst="downArrow">
            <a:avLst>
              <a:gd name="adj1" fmla="val 50000"/>
              <a:gd name="adj2" fmla="val 39625"/>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a:extLst>
              <a:ext uri="{FF2B5EF4-FFF2-40B4-BE49-F238E27FC236}">
                <a16:creationId xmlns:a16="http://schemas.microsoft.com/office/drawing/2014/main" id="{FCAFCC3A-8B84-9513-1039-28FEEF514B33}"/>
              </a:ext>
            </a:extLst>
          </p:cNvPr>
          <p:cNvSpPr txBox="1"/>
          <p:nvPr/>
        </p:nvSpPr>
        <p:spPr>
          <a:xfrm>
            <a:off x="9038897" y="3300249"/>
            <a:ext cx="3237186" cy="2831544"/>
          </a:xfrm>
          <a:prstGeom prst="rect">
            <a:avLst/>
          </a:prstGeom>
          <a:noFill/>
        </p:spPr>
        <p:txBody>
          <a:bodyPr wrap="square" rtlCol="0">
            <a:spAutoFit/>
          </a:bodyPr>
          <a:lstStyle/>
          <a:p>
            <a:pPr algn="l"/>
            <a:endParaRPr lang="en-IN" sz="2000" b="0" i="0" u="none" strike="noStrike" baseline="0" dirty="0">
              <a:solidFill>
                <a:srgbClr val="000000"/>
              </a:solidFill>
              <a:latin typeface="Times New Roman" panose="02020603050405020304" pitchFamily="18" charset="0"/>
            </a:endParaRPr>
          </a:p>
          <a:p>
            <a:r>
              <a:rPr lang="en-US" sz="2000" b="1" i="0" u="none" strike="noStrike" baseline="0" dirty="0">
                <a:solidFill>
                  <a:srgbClr val="000000"/>
                </a:solidFill>
                <a:latin typeface="Times New Roman" panose="02020603050405020304" pitchFamily="18" charset="0"/>
              </a:rPr>
              <a:t>Explore the influence of customer preferences and amenities on house prices. </a:t>
            </a:r>
          </a:p>
          <a:p>
            <a:r>
              <a:rPr lang="en-US" sz="2000" b="1" i="0" u="none" strike="noStrike" baseline="0" dirty="0">
                <a:solidFill>
                  <a:srgbClr val="000000"/>
                </a:solidFill>
                <a:latin typeface="Times New Roman" panose="02020603050405020304" pitchFamily="18" charset="0"/>
              </a:rPr>
              <a:t>Utilize sentiment analysis on customer feedback to gauge the perceived value of specific features. </a:t>
            </a:r>
          </a:p>
          <a:p>
            <a:r>
              <a:rPr lang="en-US" sz="1800" b="0" i="0" u="none" strike="noStrike" baseline="0" dirty="0">
                <a:solidFill>
                  <a:srgbClr val="000000"/>
                </a:solidFill>
                <a:latin typeface="Times New Roman" panose="02020603050405020304" pitchFamily="18" charset="0"/>
              </a:rPr>
              <a:t> </a:t>
            </a:r>
          </a:p>
        </p:txBody>
      </p:sp>
    </p:spTree>
    <p:extLst>
      <p:ext uri="{BB962C8B-B14F-4D97-AF65-F5344CB8AC3E}">
        <p14:creationId xmlns:p14="http://schemas.microsoft.com/office/powerpoint/2010/main" val="35206864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D1263016-72F5-2C41-57A1-5700B98DCCD7}"/>
              </a:ext>
            </a:extLst>
          </p:cNvPr>
          <p:cNvGraphicFramePr>
            <a:graphicFrameLocks noGrp="1"/>
          </p:cNvGraphicFramePr>
          <p:nvPr>
            <p:extLst>
              <p:ext uri="{D42A27DB-BD31-4B8C-83A1-F6EECF244321}">
                <p14:modId xmlns:p14="http://schemas.microsoft.com/office/powerpoint/2010/main" val="2819375799"/>
              </p:ext>
            </p:extLst>
          </p:nvPr>
        </p:nvGraphicFramePr>
        <p:xfrm>
          <a:off x="0" y="0"/>
          <a:ext cx="12192000" cy="6858000"/>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1742602796"/>
                    </a:ext>
                  </a:extLst>
                </a:gridCol>
              </a:tblGrid>
              <a:tr h="6858000">
                <a:tc>
                  <a:txBody>
                    <a:bodyPr/>
                    <a:lstStyle/>
                    <a:p>
                      <a:endParaRPr lang="en-IN" dirty="0">
                        <a:ln>
                          <a:solidFill>
                            <a:schemeClr val="accent2">
                              <a:lumMod val="20000"/>
                              <a:lumOff val="80000"/>
                            </a:schemeClr>
                          </a:solidFill>
                        </a:ln>
                        <a:solidFill>
                          <a:schemeClr val="accent2">
                            <a:lumMod val="40000"/>
                            <a:lumOff val="60000"/>
                          </a:schemeClr>
                        </a:solidFill>
                      </a:endParaRPr>
                    </a:p>
                  </a:txBody>
                  <a:tcPr>
                    <a:solidFill>
                      <a:schemeClr val="bg2">
                        <a:lumMod val="90000"/>
                      </a:schemeClr>
                    </a:solidFill>
                  </a:tcPr>
                </a:tc>
                <a:extLst>
                  <a:ext uri="{0D108BD9-81ED-4DB2-BD59-A6C34878D82A}">
                    <a16:rowId xmlns:a16="http://schemas.microsoft.com/office/drawing/2014/main" val="3916158063"/>
                  </a:ext>
                </a:extLst>
              </a:tr>
            </a:tbl>
          </a:graphicData>
        </a:graphic>
      </p:graphicFrame>
      <p:pic>
        <p:nvPicPr>
          <p:cNvPr id="9" name="Picture 8">
            <a:extLst>
              <a:ext uri="{FF2B5EF4-FFF2-40B4-BE49-F238E27FC236}">
                <a16:creationId xmlns:a16="http://schemas.microsoft.com/office/drawing/2014/main" id="{53CD52C0-DC37-CB6B-5C6E-37A13966C0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14338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E00EC164-9319-4618-A117-21384CB75D5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3579847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732D7DF-F86C-DA57-1146-202191A81847}"/>
              </a:ext>
            </a:extLst>
          </p:cNvPr>
          <p:cNvGraphicFramePr>
            <a:graphicFrameLocks noGrp="1"/>
          </p:cNvGraphicFramePr>
          <p:nvPr/>
        </p:nvGraphicFramePr>
        <p:xfrm>
          <a:off x="0" y="0"/>
          <a:ext cx="12192000" cy="6858000"/>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1318215222"/>
                    </a:ext>
                  </a:extLst>
                </a:gridCol>
              </a:tblGrid>
              <a:tr h="6858000">
                <a:tc>
                  <a:txBody>
                    <a:bodyPr/>
                    <a:lstStyle/>
                    <a:p>
                      <a:endParaRPr lang="en-IN" dirty="0"/>
                    </a:p>
                  </a:txBody>
                  <a:tcPr>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0800000" scaled="1"/>
                      <a:tileRect/>
                    </a:gradFill>
                  </a:tcPr>
                </a:tc>
                <a:extLst>
                  <a:ext uri="{0D108BD9-81ED-4DB2-BD59-A6C34878D82A}">
                    <a16:rowId xmlns:a16="http://schemas.microsoft.com/office/drawing/2014/main" val="2318090098"/>
                  </a:ext>
                </a:extLst>
              </a:tr>
            </a:tbl>
          </a:graphicData>
        </a:graphic>
      </p:graphicFrame>
      <p:sp>
        <p:nvSpPr>
          <p:cNvPr id="6" name="Rectangle 5">
            <a:extLst>
              <a:ext uri="{FF2B5EF4-FFF2-40B4-BE49-F238E27FC236}">
                <a16:creationId xmlns:a16="http://schemas.microsoft.com/office/drawing/2014/main" id="{B4CDB9AA-8870-5BF8-81FD-2E1548F264B3}"/>
              </a:ext>
            </a:extLst>
          </p:cNvPr>
          <p:cNvSpPr/>
          <p:nvPr/>
        </p:nvSpPr>
        <p:spPr>
          <a:xfrm>
            <a:off x="3484880" y="0"/>
            <a:ext cx="5334000" cy="461665"/>
          </a:xfrm>
          <a:prstGeom prst="rect">
            <a:avLst/>
          </a:prstGeom>
          <a:noFill/>
        </p:spPr>
        <p:txBody>
          <a:bodyPr wrap="square" lIns="91440" tIns="45720" rIns="91440" bIns="45720">
            <a:spAutoFit/>
          </a:bodyPr>
          <a:lstStyle/>
          <a:p>
            <a:pPr algn="ctr"/>
            <a:r>
              <a:rPr lang="en-US" sz="2400" b="1" u="sng" dirty="0">
                <a:ln w="0"/>
                <a:solidFill>
                  <a:srgbClr val="FF0000"/>
                </a:solidFill>
                <a:latin typeface="Arial" panose="020B0604020202020204" pitchFamily="34" charset="0"/>
                <a:cs typeface="Arial" panose="020B0604020202020204" pitchFamily="34" charset="0"/>
              </a:rPr>
              <a:t>Visualization Techniques</a:t>
            </a:r>
            <a:endParaRPr lang="en-US" sz="2400" b="1" u="sng" cap="none" spc="0" dirty="0">
              <a:ln w="0"/>
              <a:solidFill>
                <a:srgbClr val="FF0000"/>
              </a:solidFill>
              <a:latin typeface="Arial" panose="020B0604020202020204" pitchFamily="34" charset="0"/>
              <a:cs typeface="Arial" panose="020B0604020202020204" pitchFamily="34" charset="0"/>
            </a:endParaRPr>
          </a:p>
        </p:txBody>
      </p:sp>
      <p:sp>
        <p:nvSpPr>
          <p:cNvPr id="8" name="Rectangle: Rounded Corners 7">
            <a:extLst>
              <a:ext uri="{FF2B5EF4-FFF2-40B4-BE49-F238E27FC236}">
                <a16:creationId xmlns:a16="http://schemas.microsoft.com/office/drawing/2014/main" id="{97CE8756-8214-BFC7-DCF9-229913B10C5E}"/>
              </a:ext>
            </a:extLst>
          </p:cNvPr>
          <p:cNvSpPr/>
          <p:nvPr/>
        </p:nvSpPr>
        <p:spPr>
          <a:xfrm>
            <a:off x="207010" y="5327142"/>
            <a:ext cx="2733040" cy="1310639"/>
          </a:xfrm>
          <a:prstGeom prst="round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BAR GRAPH</a:t>
            </a:r>
            <a:endParaRPr lang="en-IN" dirty="0"/>
          </a:p>
        </p:txBody>
      </p:sp>
      <p:sp>
        <p:nvSpPr>
          <p:cNvPr id="9" name="Rectangle: Rounded Corners 8">
            <a:extLst>
              <a:ext uri="{FF2B5EF4-FFF2-40B4-BE49-F238E27FC236}">
                <a16:creationId xmlns:a16="http://schemas.microsoft.com/office/drawing/2014/main" id="{D9EB4956-900F-025D-B88E-FC91F8231BC8}"/>
              </a:ext>
            </a:extLst>
          </p:cNvPr>
          <p:cNvSpPr/>
          <p:nvPr/>
        </p:nvSpPr>
        <p:spPr>
          <a:xfrm>
            <a:off x="157480" y="2219960"/>
            <a:ext cx="2733040" cy="1209040"/>
          </a:xfrm>
          <a:prstGeom prst="round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HEAT MAP GRAPH</a:t>
            </a:r>
            <a:endParaRPr lang="en-IN" dirty="0"/>
          </a:p>
        </p:txBody>
      </p:sp>
      <p:sp>
        <p:nvSpPr>
          <p:cNvPr id="10" name="Rectangle: Rounded Corners 9">
            <a:extLst>
              <a:ext uri="{FF2B5EF4-FFF2-40B4-BE49-F238E27FC236}">
                <a16:creationId xmlns:a16="http://schemas.microsoft.com/office/drawing/2014/main" id="{5888A556-74C0-1835-4AD2-528E13A3C787}"/>
              </a:ext>
            </a:extLst>
          </p:cNvPr>
          <p:cNvSpPr/>
          <p:nvPr/>
        </p:nvSpPr>
        <p:spPr>
          <a:xfrm>
            <a:off x="175260" y="3796283"/>
            <a:ext cx="2692400" cy="1310640"/>
          </a:xfrm>
          <a:prstGeom prst="round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SCATTER GRAPH</a:t>
            </a:r>
            <a:endParaRPr lang="en-IN" dirty="0"/>
          </a:p>
        </p:txBody>
      </p:sp>
      <p:sp>
        <p:nvSpPr>
          <p:cNvPr id="11" name="Rectangle: Rounded Corners 10">
            <a:extLst>
              <a:ext uri="{FF2B5EF4-FFF2-40B4-BE49-F238E27FC236}">
                <a16:creationId xmlns:a16="http://schemas.microsoft.com/office/drawing/2014/main" id="{D2743A85-2093-FF26-FEE0-14DBE7736ECB}"/>
              </a:ext>
            </a:extLst>
          </p:cNvPr>
          <p:cNvSpPr/>
          <p:nvPr/>
        </p:nvSpPr>
        <p:spPr>
          <a:xfrm>
            <a:off x="157480" y="726948"/>
            <a:ext cx="2651760" cy="1209040"/>
          </a:xfrm>
          <a:prstGeom prst="round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BOX PLOT GRAPH</a:t>
            </a:r>
            <a:endParaRPr lang="en-IN" dirty="0"/>
          </a:p>
        </p:txBody>
      </p:sp>
      <p:graphicFrame>
        <p:nvGraphicFramePr>
          <p:cNvPr id="12" name="Table 11">
            <a:extLst>
              <a:ext uri="{FF2B5EF4-FFF2-40B4-BE49-F238E27FC236}">
                <a16:creationId xmlns:a16="http://schemas.microsoft.com/office/drawing/2014/main" id="{2987AAF4-D4C8-5560-0BBF-E7C4F5267105}"/>
              </a:ext>
            </a:extLst>
          </p:cNvPr>
          <p:cNvGraphicFramePr>
            <a:graphicFrameLocks noGrp="1"/>
          </p:cNvGraphicFramePr>
          <p:nvPr/>
        </p:nvGraphicFramePr>
        <p:xfrm>
          <a:off x="3769043" y="461665"/>
          <a:ext cx="8422957" cy="6396335"/>
        </p:xfrm>
        <a:graphic>
          <a:graphicData uri="http://schemas.openxmlformats.org/drawingml/2006/table">
            <a:tbl>
              <a:tblPr firstRow="1" bandRow="1">
                <a:tableStyleId>{5C22544A-7EE6-4342-B048-85BDC9FD1C3A}</a:tableStyleId>
              </a:tblPr>
              <a:tblGrid>
                <a:gridCol w="8422957">
                  <a:extLst>
                    <a:ext uri="{9D8B030D-6E8A-4147-A177-3AD203B41FA5}">
                      <a16:colId xmlns:a16="http://schemas.microsoft.com/office/drawing/2014/main" val="3748595978"/>
                    </a:ext>
                  </a:extLst>
                </a:gridCol>
              </a:tblGrid>
              <a:tr h="63963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i="0" kern="1200" dirty="0">
                          <a:solidFill>
                            <a:schemeClr val="tx1">
                              <a:lumMod val="95000"/>
                              <a:lumOff val="5000"/>
                            </a:schemeClr>
                          </a:solidFill>
                          <a:effectLst/>
                          <a:latin typeface="+mn-lt"/>
                          <a:ea typeface="+mn-ea"/>
                          <a:cs typeface="+mn-cs"/>
                        </a:rPr>
                        <a:t>A box plot is a graphical representation of statistical data based on the </a:t>
                      </a:r>
                      <a:r>
                        <a:rPr lang="en-US" sz="2400" b="1" dirty="0">
                          <a:solidFill>
                            <a:schemeClr val="tx1">
                              <a:lumMod val="95000"/>
                              <a:lumOff val="5000"/>
                            </a:schemeClr>
                          </a:solidFill>
                          <a:effectLst/>
                        </a:rPr>
                        <a:t>minimum, first quartile, median, third quartile, and maximum.</a:t>
                      </a:r>
                      <a:endParaRPr lang="en-IN" sz="2400" b="1" dirty="0">
                        <a:solidFill>
                          <a:schemeClr val="tx1">
                            <a:lumMod val="95000"/>
                            <a:lumOff val="5000"/>
                          </a:schemeClr>
                        </a:solidFill>
                      </a:endParaRPr>
                    </a:p>
                    <a:p>
                      <a:endParaRPr lang="en-US" sz="2400" b="1" i="0" kern="1200" dirty="0">
                        <a:solidFill>
                          <a:schemeClr val="tx1">
                            <a:lumMod val="95000"/>
                            <a:lumOff val="5000"/>
                          </a:schemeClr>
                        </a:solidFill>
                        <a:effectLst/>
                        <a:latin typeface="+mn-lt"/>
                        <a:ea typeface="+mn-ea"/>
                        <a:cs typeface="+mn-cs"/>
                      </a:endParaRPr>
                    </a:p>
                    <a:p>
                      <a:r>
                        <a:rPr lang="en-US" sz="2400" b="1" i="0" kern="1200" dirty="0">
                          <a:solidFill>
                            <a:schemeClr val="tx1">
                              <a:lumMod val="95000"/>
                              <a:lumOff val="5000"/>
                            </a:schemeClr>
                          </a:solidFill>
                          <a:effectLst/>
                          <a:latin typeface="+mn-lt"/>
                          <a:ea typeface="+mn-ea"/>
                          <a:cs typeface="+mn-cs"/>
                        </a:rPr>
                        <a:t>Heatmap data visualization is a powerful tool used to represent numerical data graphically, where values are depicted using colors. This method is particularly effective for identifying patterns, trends, and anomalies within large datasets.</a:t>
                      </a:r>
                      <a:endParaRPr lang="en-IN" sz="2400" b="1" dirty="0">
                        <a:solidFill>
                          <a:schemeClr val="tx1">
                            <a:lumMod val="95000"/>
                            <a:lumOff val="5000"/>
                          </a:schemeClr>
                        </a:solidFill>
                      </a:endParaRPr>
                    </a:p>
                    <a:p>
                      <a:endParaRPr lang="en-I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i="0" kern="1200" dirty="0">
                          <a:solidFill>
                            <a:schemeClr val="tx1">
                              <a:lumMod val="95000"/>
                              <a:lumOff val="5000"/>
                            </a:schemeClr>
                          </a:solidFill>
                          <a:effectLst/>
                          <a:latin typeface="+mn-lt"/>
                          <a:ea typeface="+mn-ea"/>
                          <a:cs typeface="+mn-cs"/>
                        </a:rPr>
                        <a:t>A scatter chart shows the relationship between two different variables and it can reveal the distribution trends.</a:t>
                      </a:r>
                      <a:endParaRPr lang="en-IN" sz="2400" b="1" dirty="0">
                        <a:solidFill>
                          <a:schemeClr val="tx1">
                            <a:lumMod val="95000"/>
                            <a:lumOff val="5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b="1" i="0" kern="1200" dirty="0">
                        <a:solidFill>
                          <a:schemeClr val="tx1">
                            <a:lumMod val="95000"/>
                            <a:lumOff val="5000"/>
                          </a:schemeClr>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i="0" kern="1200" dirty="0">
                          <a:solidFill>
                            <a:schemeClr val="tx1">
                              <a:lumMod val="95000"/>
                              <a:lumOff val="5000"/>
                            </a:schemeClr>
                          </a:solidFill>
                          <a:effectLst/>
                          <a:latin typeface="+mn-lt"/>
                          <a:ea typeface="+mn-ea"/>
                          <a:cs typeface="+mn-cs"/>
                        </a:rPr>
                        <a:t>A bar graph can be defined as a graphical representation of data, quantities, or numbers using bars or strips. They are used to compare and contrast different types of data, frequencies, or other measures of distinct categories of data.</a:t>
                      </a:r>
                      <a:endParaRPr lang="en-IN" sz="2400" b="1" dirty="0">
                        <a:solidFill>
                          <a:schemeClr val="tx1">
                            <a:lumMod val="95000"/>
                            <a:lumOff val="5000"/>
                          </a:schemeClr>
                        </a:solidFill>
                      </a:endParaRPr>
                    </a:p>
                    <a:p>
                      <a:endParaRPr lang="en-US" sz="2400" b="0" i="0" kern="1200" dirty="0">
                        <a:solidFill>
                          <a:schemeClr val="tx1">
                            <a:lumMod val="95000"/>
                            <a:lumOff val="5000"/>
                          </a:schemeClr>
                        </a:solidFill>
                        <a:effectLst/>
                        <a:latin typeface="+mn-lt"/>
                        <a:ea typeface="+mn-ea"/>
                        <a:cs typeface="+mn-cs"/>
                      </a:endParaRPr>
                    </a:p>
                  </a:txBody>
                  <a:tcPr>
                    <a:solidFill>
                      <a:schemeClr val="tx2">
                        <a:lumMod val="60000"/>
                        <a:lumOff val="40000"/>
                      </a:schemeClr>
                    </a:solidFill>
                  </a:tcPr>
                </a:tc>
                <a:extLst>
                  <a:ext uri="{0D108BD9-81ED-4DB2-BD59-A6C34878D82A}">
                    <a16:rowId xmlns:a16="http://schemas.microsoft.com/office/drawing/2014/main" val="2550712614"/>
                  </a:ext>
                </a:extLst>
              </a:tr>
            </a:tbl>
          </a:graphicData>
        </a:graphic>
      </p:graphicFrame>
      <p:sp>
        <p:nvSpPr>
          <p:cNvPr id="13" name="Arrow: Notched Right 12">
            <a:extLst>
              <a:ext uri="{FF2B5EF4-FFF2-40B4-BE49-F238E27FC236}">
                <a16:creationId xmlns:a16="http://schemas.microsoft.com/office/drawing/2014/main" id="{8798C451-DE9A-31D7-323D-30F87B8FE84A}"/>
              </a:ext>
            </a:extLst>
          </p:cNvPr>
          <p:cNvSpPr/>
          <p:nvPr/>
        </p:nvSpPr>
        <p:spPr>
          <a:xfrm>
            <a:off x="3039745" y="1092676"/>
            <a:ext cx="670560" cy="484632"/>
          </a:xfrm>
          <a:prstGeom prst="notched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rrow: Notched Right 13">
            <a:extLst>
              <a:ext uri="{FF2B5EF4-FFF2-40B4-BE49-F238E27FC236}">
                <a16:creationId xmlns:a16="http://schemas.microsoft.com/office/drawing/2014/main" id="{D2B885E5-0405-5101-0555-34C4ABE6986A}"/>
              </a:ext>
            </a:extLst>
          </p:cNvPr>
          <p:cNvSpPr/>
          <p:nvPr/>
        </p:nvSpPr>
        <p:spPr>
          <a:xfrm>
            <a:off x="2990215" y="2582164"/>
            <a:ext cx="670560" cy="484632"/>
          </a:xfrm>
          <a:prstGeom prst="notched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Notched Right 14">
            <a:extLst>
              <a:ext uri="{FF2B5EF4-FFF2-40B4-BE49-F238E27FC236}">
                <a16:creationId xmlns:a16="http://schemas.microsoft.com/office/drawing/2014/main" id="{380B1BD9-21D6-DCFF-4145-7847C2D723B4}"/>
              </a:ext>
            </a:extLst>
          </p:cNvPr>
          <p:cNvSpPr/>
          <p:nvPr/>
        </p:nvSpPr>
        <p:spPr>
          <a:xfrm>
            <a:off x="2998788" y="4159472"/>
            <a:ext cx="670560" cy="484632"/>
          </a:xfrm>
          <a:prstGeom prst="notched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Arrow: Notched Right 15">
            <a:extLst>
              <a:ext uri="{FF2B5EF4-FFF2-40B4-BE49-F238E27FC236}">
                <a16:creationId xmlns:a16="http://schemas.microsoft.com/office/drawing/2014/main" id="{12B4083B-DA19-1CD4-BD30-482941B7D5C0}"/>
              </a:ext>
            </a:extLst>
          </p:cNvPr>
          <p:cNvSpPr/>
          <p:nvPr/>
        </p:nvSpPr>
        <p:spPr>
          <a:xfrm>
            <a:off x="3039745" y="5648960"/>
            <a:ext cx="670560" cy="484632"/>
          </a:xfrm>
          <a:prstGeom prst="notched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069767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12F95C2-3CAE-D34B-6CDE-AAF57F12DC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087600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TotalTime>
  <Words>391</Words>
  <Application>Microsoft Office PowerPoint</Application>
  <PresentationFormat>Widescreen</PresentationFormat>
  <Paragraphs>42</Paragraphs>
  <Slides>15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Arial Black</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hp</dc:creator>
  <cp:lastModifiedBy>hp</cp:lastModifiedBy>
  <cp:revision>15</cp:revision>
  <dcterms:created xsi:type="dcterms:W3CDTF">2025-02-11T15:00:48Z</dcterms:created>
  <dcterms:modified xsi:type="dcterms:W3CDTF">2025-02-13T06:51:23Z</dcterms:modified>
</cp:coreProperties>
</file>

<file path=docProps/thumbnail.jpeg>
</file>